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7775575" cy="10907713"/>
  <p:notesSz cx="6735763" cy="98663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555D"/>
    <a:srgbClr val="DD9CB9"/>
    <a:srgbClr val="FFF24A"/>
    <a:srgbClr val="320500"/>
    <a:srgbClr val="93BD00"/>
    <a:srgbClr val="75BCE3"/>
    <a:srgbClr val="009C92"/>
    <a:srgbClr val="009BD5"/>
    <a:srgbClr val="93BD3B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6" autoAdjust="0"/>
    <p:restoredTop sz="86453" autoAdjust="0"/>
  </p:normalViewPr>
  <p:slideViewPr>
    <p:cSldViewPr snapToGrid="0">
      <p:cViewPr varScale="1">
        <p:scale>
          <a:sx n="61" d="100"/>
          <a:sy n="61" d="100"/>
        </p:scale>
        <p:origin x="2237" y="43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19318" cy="493091"/>
          </a:xfrm>
          <a:prstGeom prst="rect">
            <a:avLst/>
          </a:prstGeom>
        </p:spPr>
        <p:txBody>
          <a:bodyPr vert="horz" lIns="85379" tIns="42689" rIns="85379" bIns="42689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9" y="2"/>
            <a:ext cx="2919318" cy="493091"/>
          </a:xfrm>
          <a:prstGeom prst="rect">
            <a:avLst/>
          </a:prstGeom>
        </p:spPr>
        <p:txBody>
          <a:bodyPr vert="horz" lIns="85379" tIns="42689" rIns="85379" bIns="42689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2024/7/16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729"/>
            <a:ext cx="2919318" cy="493090"/>
          </a:xfrm>
          <a:prstGeom prst="rect">
            <a:avLst/>
          </a:prstGeom>
        </p:spPr>
        <p:txBody>
          <a:bodyPr vert="horz" lIns="85379" tIns="42689" rIns="85379" bIns="42689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9" y="9371729"/>
            <a:ext cx="2919318" cy="493090"/>
          </a:xfrm>
          <a:prstGeom prst="rect">
            <a:avLst/>
          </a:prstGeom>
        </p:spPr>
        <p:txBody>
          <a:bodyPr vert="horz" lIns="85379" tIns="42689" rIns="85379" bIns="42689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18830" cy="495028"/>
          </a:xfrm>
          <a:prstGeom prst="rect">
            <a:avLst/>
          </a:prstGeom>
        </p:spPr>
        <p:txBody>
          <a:bodyPr vert="horz" lIns="90724" tIns="45364" rIns="90724" bIns="45364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1" y="3"/>
            <a:ext cx="2918830" cy="495028"/>
          </a:xfrm>
          <a:prstGeom prst="rect">
            <a:avLst/>
          </a:prstGeom>
        </p:spPr>
        <p:txBody>
          <a:bodyPr vert="horz" lIns="90724" tIns="45364" rIns="90724" bIns="45364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2024/7/16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4" tIns="45364" rIns="90724" bIns="4536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7"/>
            <a:ext cx="5388610" cy="3884860"/>
          </a:xfrm>
          <a:prstGeom prst="rect">
            <a:avLst/>
          </a:prstGeom>
        </p:spPr>
        <p:txBody>
          <a:bodyPr vert="horz" lIns="90724" tIns="45364" rIns="90724" bIns="4536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371291"/>
            <a:ext cx="2918830" cy="495027"/>
          </a:xfrm>
          <a:prstGeom prst="rect">
            <a:avLst/>
          </a:prstGeom>
        </p:spPr>
        <p:txBody>
          <a:bodyPr vert="horz" lIns="90724" tIns="45364" rIns="90724" bIns="45364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1" y="9371291"/>
            <a:ext cx="2918830" cy="495027"/>
          </a:xfrm>
          <a:prstGeom prst="rect">
            <a:avLst/>
          </a:prstGeom>
        </p:spPr>
        <p:txBody>
          <a:bodyPr vert="horz" lIns="90724" tIns="45364" rIns="90724" bIns="45364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B7D91404-AE82-4E6E-95F2-A15449230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4308" y="8618811"/>
            <a:ext cx="499915" cy="274344"/>
          </a:xfrm>
          <a:prstGeom prst="rect">
            <a:avLst/>
          </a:prstGeom>
        </p:spPr>
      </p:pic>
      <p:pic>
        <p:nvPicPr>
          <p:cNvPr id="3" name="Picture 4" descr="\\Server-win\share\アスクル関連\１月作業\0111アスクル\AI\002_922d_singlemother\haieishi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000" y="540246"/>
            <a:ext cx="7021513" cy="10031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6" name="Picture 7" descr="\\Server-win\share\アスクル関連\１月作業\0111アスクル\AI\002_922d_singlemother\wak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7542" y="3093403"/>
            <a:ext cx="6348412" cy="5158380"/>
          </a:xfrm>
          <a:prstGeom prst="rect">
            <a:avLst/>
          </a:prstGeom>
          <a:noFill/>
        </p:spPr>
      </p:pic>
      <p:sp>
        <p:nvSpPr>
          <p:cNvPr id="199" name="正方形/長方形 198"/>
          <p:cNvSpPr/>
          <p:nvPr/>
        </p:nvSpPr>
        <p:spPr>
          <a:xfrm>
            <a:off x="1099647" y="10018755"/>
            <a:ext cx="5570220" cy="9906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902357" y="1350540"/>
            <a:ext cx="5853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Microsoft Himalaya" panose="01010100010101010101" pitchFamily="2" charset="0"/>
                <a:ea typeface="Meiryo UI" panose="020B0604030504040204" pitchFamily="50" charset="-128"/>
                <a:cs typeface="Microsoft Himalaya" panose="01010100010101010101" pitchFamily="2" charset="0"/>
              </a:rPr>
              <a:t>認知症になっても安心して暮らせる街づくり</a:t>
            </a:r>
          </a:p>
        </p:txBody>
      </p:sp>
      <p:pic>
        <p:nvPicPr>
          <p:cNvPr id="5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23742" y="5107934"/>
            <a:ext cx="901700" cy="304800"/>
          </a:xfrm>
          <a:prstGeom prst="rect">
            <a:avLst/>
          </a:prstGeom>
          <a:noFill/>
        </p:spPr>
      </p:pic>
      <p:pic>
        <p:nvPicPr>
          <p:cNvPr id="73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4887" y="6169112"/>
            <a:ext cx="901700" cy="304800"/>
          </a:xfrm>
          <a:prstGeom prst="rect">
            <a:avLst/>
          </a:prstGeom>
          <a:noFill/>
        </p:spPr>
      </p:pic>
      <p:pic>
        <p:nvPicPr>
          <p:cNvPr id="77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0590" y="6990166"/>
            <a:ext cx="1470503" cy="304800"/>
          </a:xfrm>
          <a:prstGeom prst="rect">
            <a:avLst/>
          </a:prstGeom>
          <a:noFill/>
        </p:spPr>
      </p:pic>
      <p:pic>
        <p:nvPicPr>
          <p:cNvPr id="4" name="Picture 5" descr="\\Server-win\share\アスクル関連\１月作業\0111アスクル\AI\002_922d_singlemother\muryou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44540" y="-336042"/>
            <a:ext cx="1054100" cy="1600200"/>
          </a:xfrm>
          <a:prstGeom prst="rect">
            <a:avLst/>
          </a:prstGeom>
          <a:noFill/>
        </p:spPr>
      </p:pic>
      <p:sp>
        <p:nvSpPr>
          <p:cNvPr id="78" name="正方形/長方形 77"/>
          <p:cNvSpPr/>
          <p:nvPr/>
        </p:nvSpPr>
        <p:spPr>
          <a:xfrm>
            <a:off x="5562599" y="3768110"/>
            <a:ext cx="1430337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506307" y="4885353"/>
            <a:ext cx="1638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受講者には、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認知症サポーターの証である認知症サポーターカードをお渡しします！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799852" y="232469"/>
            <a:ext cx="1174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受講料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645150" y="427933"/>
            <a:ext cx="148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無料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940409" y="3233557"/>
            <a:ext cx="473233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講座を受けるには・・・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団体向け講座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地域や職場、学校、友人同士など、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概ね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名以上で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受講申し込み可。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★市民向け講座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人でも参加可能な講座を年に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回程度開催。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詳しくは下記へお問い合わせください。　　　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146934" y="5094349"/>
            <a:ext cx="655316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5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endParaRPr kumimoji="1" lang="ja-JP" altLang="en-US" sz="25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173004" y="6139166"/>
            <a:ext cx="655316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5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  <a:endParaRPr lang="ja-JP" altLang="en-US" sz="25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919967" y="6976958"/>
            <a:ext cx="1659733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5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申し込み方法</a:t>
            </a:r>
            <a:endParaRPr kumimoji="1" lang="ja-JP" altLang="en-US" sz="15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243993" y="5506225"/>
            <a:ext cx="2641573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泉佐野市内在住、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在勤・在学者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1278182" y="6538021"/>
            <a:ext cx="2641572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90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分程度</a:t>
            </a: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236058" y="7350128"/>
            <a:ext cx="283734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裏面の申込用紙に記入の上、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２ケ月以上の余裕をもってお申し込み下さい。</a:t>
            </a:r>
          </a:p>
        </p:txBody>
      </p:sp>
      <p:grpSp>
        <p:nvGrpSpPr>
          <p:cNvPr id="125" name="グループ化 124"/>
          <p:cNvGrpSpPr/>
          <p:nvPr/>
        </p:nvGrpSpPr>
        <p:grpSpPr>
          <a:xfrm>
            <a:off x="4448803" y="6382111"/>
            <a:ext cx="2381246" cy="309243"/>
            <a:chOff x="4457700" y="5293044"/>
            <a:chExt cx="2381246" cy="309243"/>
          </a:xfrm>
        </p:grpSpPr>
        <p:pic>
          <p:nvPicPr>
            <p:cNvPr id="7" name="Picture 8" descr="\\Server-win\share\アスクル関連\１月作業\0111アスクル\AI\002_922d_singlemother\kome01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457700" y="5362575"/>
              <a:ext cx="152400" cy="152400"/>
            </a:xfrm>
            <a:prstGeom prst="rect">
              <a:avLst/>
            </a:prstGeom>
            <a:noFill/>
          </p:spPr>
        </p:pic>
        <p:cxnSp>
          <p:nvCxnSpPr>
            <p:cNvPr id="115" name="直線コネクタ 114"/>
            <p:cNvCxnSpPr/>
            <p:nvPr/>
          </p:nvCxnSpPr>
          <p:spPr>
            <a:xfrm>
              <a:off x="4518025" y="5602287"/>
              <a:ext cx="2254250" cy="0"/>
            </a:xfrm>
            <a:prstGeom prst="line">
              <a:avLst/>
            </a:prstGeom>
            <a:ln w="19050">
              <a:solidFill>
                <a:srgbClr val="009C9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テキスト ボックス 120"/>
            <p:cNvSpPr txBox="1"/>
            <p:nvPr/>
          </p:nvSpPr>
          <p:spPr>
            <a:xfrm>
              <a:off x="4560911" y="5293044"/>
              <a:ext cx="2278035" cy="29238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kumimoji="1"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認知症という病気の理解</a:t>
              </a:r>
            </a:p>
          </p:txBody>
        </p:sp>
      </p:grpSp>
      <p:grpSp>
        <p:nvGrpSpPr>
          <p:cNvPr id="126" name="グループ化 125"/>
          <p:cNvGrpSpPr/>
          <p:nvPr/>
        </p:nvGrpSpPr>
        <p:grpSpPr>
          <a:xfrm>
            <a:off x="4430394" y="6823970"/>
            <a:ext cx="2387597" cy="314006"/>
            <a:chOff x="4451349" y="5756740"/>
            <a:chExt cx="2387597" cy="314006"/>
          </a:xfrm>
        </p:grpSpPr>
        <p:pic>
          <p:nvPicPr>
            <p:cNvPr id="8" name="Picture 9" descr="\\Server-win\share\アスクル関連\１月作業\0111アスクル\AI\002_922d_singlemother\kome02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451349" y="5832470"/>
              <a:ext cx="165100" cy="165100"/>
            </a:xfrm>
            <a:prstGeom prst="rect">
              <a:avLst/>
            </a:prstGeom>
            <a:noFill/>
          </p:spPr>
        </p:pic>
        <p:cxnSp>
          <p:nvCxnSpPr>
            <p:cNvPr id="123" name="直線コネクタ 122"/>
            <p:cNvCxnSpPr/>
            <p:nvPr/>
          </p:nvCxnSpPr>
          <p:spPr>
            <a:xfrm>
              <a:off x="4518025" y="6070746"/>
              <a:ext cx="2254250" cy="0"/>
            </a:xfrm>
            <a:prstGeom prst="line">
              <a:avLst/>
            </a:prstGeom>
            <a:ln w="19050">
              <a:solidFill>
                <a:srgbClr val="009C9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テキスト ボックス 123"/>
            <p:cNvSpPr txBox="1"/>
            <p:nvPr/>
          </p:nvSpPr>
          <p:spPr>
            <a:xfrm>
              <a:off x="4560911" y="5756740"/>
              <a:ext cx="2278035" cy="29238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認知症の人への接し方</a:t>
              </a:r>
            </a:p>
          </p:txBody>
        </p:sp>
      </p:grpSp>
      <p:grpSp>
        <p:nvGrpSpPr>
          <p:cNvPr id="127" name="グループ化 126"/>
          <p:cNvGrpSpPr/>
          <p:nvPr/>
        </p:nvGrpSpPr>
        <p:grpSpPr>
          <a:xfrm>
            <a:off x="4409954" y="7287589"/>
            <a:ext cx="2381246" cy="309243"/>
            <a:chOff x="4457700" y="5293044"/>
            <a:chExt cx="2381246" cy="309243"/>
          </a:xfrm>
        </p:grpSpPr>
        <p:pic>
          <p:nvPicPr>
            <p:cNvPr id="134" name="Picture 8" descr="\\Server-win\share\アスクル関連\１月作業\0111アスクル\AI\002_922d_singlemother\kome01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457700" y="5362575"/>
              <a:ext cx="152400" cy="152400"/>
            </a:xfrm>
            <a:prstGeom prst="rect">
              <a:avLst/>
            </a:prstGeom>
            <a:noFill/>
          </p:spPr>
        </p:pic>
        <p:cxnSp>
          <p:nvCxnSpPr>
            <p:cNvPr id="135" name="直線コネクタ 134"/>
            <p:cNvCxnSpPr/>
            <p:nvPr/>
          </p:nvCxnSpPr>
          <p:spPr>
            <a:xfrm>
              <a:off x="4518025" y="5602287"/>
              <a:ext cx="2254250" cy="0"/>
            </a:xfrm>
            <a:prstGeom prst="line">
              <a:avLst/>
            </a:prstGeom>
            <a:ln w="19050">
              <a:solidFill>
                <a:srgbClr val="009C9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テキスト ボックス 135"/>
            <p:cNvSpPr txBox="1"/>
            <p:nvPr/>
          </p:nvSpPr>
          <p:spPr>
            <a:xfrm>
              <a:off x="4560911" y="5293044"/>
              <a:ext cx="2278035" cy="29238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認知症の人とその家族への</a:t>
              </a:r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4497070" y="7641723"/>
            <a:ext cx="2320921" cy="314006"/>
            <a:chOff x="4518025" y="5756740"/>
            <a:chExt cx="2320921" cy="314006"/>
          </a:xfrm>
        </p:grpSpPr>
        <p:cxnSp>
          <p:nvCxnSpPr>
            <p:cNvPr id="142" name="直線コネクタ 141"/>
            <p:cNvCxnSpPr/>
            <p:nvPr/>
          </p:nvCxnSpPr>
          <p:spPr>
            <a:xfrm>
              <a:off x="4518025" y="6070746"/>
              <a:ext cx="2254250" cy="0"/>
            </a:xfrm>
            <a:prstGeom prst="line">
              <a:avLst/>
            </a:prstGeom>
            <a:ln w="19050">
              <a:solidFill>
                <a:srgbClr val="009C9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テキスト ボックス 142"/>
            <p:cNvSpPr txBox="1"/>
            <p:nvPr/>
          </p:nvSpPr>
          <p:spPr>
            <a:xfrm>
              <a:off x="4560911" y="5756740"/>
              <a:ext cx="2278035" cy="29238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支援のあり方など</a:t>
              </a:r>
              <a:endPara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65" name="グループ化 164"/>
          <p:cNvGrpSpPr/>
          <p:nvPr/>
        </p:nvGrpSpPr>
        <p:grpSpPr>
          <a:xfrm>
            <a:off x="1014887" y="8663464"/>
            <a:ext cx="1029840" cy="604361"/>
            <a:chOff x="1014889" y="9387364"/>
            <a:chExt cx="1029840" cy="604361"/>
          </a:xfrm>
        </p:grpSpPr>
        <p:cxnSp>
          <p:nvCxnSpPr>
            <p:cNvPr id="166" name="直線コネクタ 165"/>
            <p:cNvCxnSpPr/>
            <p:nvPr/>
          </p:nvCxnSpPr>
          <p:spPr>
            <a:xfrm>
              <a:off x="101488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/>
            <p:cNvCxnSpPr/>
            <p:nvPr/>
          </p:nvCxnSpPr>
          <p:spPr>
            <a:xfrm>
              <a:off x="204472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テキスト ボックス 167"/>
          <p:cNvSpPr txBox="1"/>
          <p:nvPr/>
        </p:nvSpPr>
        <p:spPr>
          <a:xfrm>
            <a:off x="1023742" y="8712884"/>
            <a:ext cx="102883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お申込み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お問合わせ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2396050" y="8425601"/>
            <a:ext cx="400050" cy="168275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2324756" y="8390994"/>
            <a:ext cx="50162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TEL</a:t>
            </a:r>
            <a:endParaRPr kumimoji="1"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86" name="正方形/長方形 185"/>
          <p:cNvSpPr/>
          <p:nvPr/>
        </p:nvSpPr>
        <p:spPr>
          <a:xfrm>
            <a:off x="2381250" y="8947918"/>
            <a:ext cx="400050" cy="168275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2328889" y="8900715"/>
            <a:ext cx="50162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URL</a:t>
            </a:r>
            <a:endParaRPr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88" name="正方形/長方形 187"/>
          <p:cNvSpPr/>
          <p:nvPr/>
        </p:nvSpPr>
        <p:spPr>
          <a:xfrm>
            <a:off x="2381250" y="9194675"/>
            <a:ext cx="400050" cy="168275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2328889" y="9147472"/>
            <a:ext cx="50162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MAIL</a:t>
            </a:r>
            <a:endParaRPr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2897673" y="8340494"/>
            <a:ext cx="2507721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072-464-2977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2797125" y="8882161"/>
            <a:ext cx="3590976" cy="2923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300" spc="30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https://izumisanoshakyo.or.jp/</a:t>
            </a:r>
            <a:endParaRPr kumimoji="1" lang="ja-JP" altLang="en-US" sz="1300" spc="3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2797125" y="9119641"/>
            <a:ext cx="3590976" cy="2923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kikan@izumisanoshakyo.or.jp</a:t>
            </a:r>
            <a:endParaRPr kumimoji="1"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4576754" y="8423863"/>
            <a:ext cx="2147736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（月～金：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1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95" name="円/楕円 194"/>
          <p:cNvSpPr/>
          <p:nvPr/>
        </p:nvSpPr>
        <p:spPr>
          <a:xfrm>
            <a:off x="1058718" y="9579681"/>
            <a:ext cx="301625" cy="301625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8" name="円/楕円 197"/>
          <p:cNvSpPr/>
          <p:nvPr/>
        </p:nvSpPr>
        <p:spPr>
          <a:xfrm>
            <a:off x="6371590" y="9571069"/>
            <a:ext cx="301625" cy="301625"/>
          </a:xfrm>
          <a:prstGeom prst="ellipse">
            <a:avLst/>
          </a:prstGeom>
          <a:solidFill>
            <a:srgbClr val="CC555D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1642420" y="9376005"/>
            <a:ext cx="484568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000" kern="1600" dirty="0">
                <a:latin typeface="Meiryo UI" panose="020B0604030504040204" pitchFamily="50" charset="-128"/>
                <a:ea typeface="Meiryo UI" panose="020B0604030504040204" pitchFamily="50" charset="-128"/>
              </a:rPr>
              <a:t>泉佐野市認知症キャラバン・メイト連絡会</a:t>
            </a:r>
            <a:endParaRPr kumimoji="1" lang="en-US" altLang="ja-JP" sz="2000" kern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kern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（事務局：基幹包括支援センターいずみさの内）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848364" y="1691251"/>
            <a:ext cx="660633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認知症サポーター養成講座</a:t>
            </a:r>
            <a:endParaRPr lang="en-US" altLang="ja-JP" sz="4200" dirty="0">
              <a:solidFill>
                <a:srgbClr val="CC555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kumimoji="1" lang="en-US" altLang="ja-JP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kumimoji="1" lang="ja-JP" altLang="en-US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認知症サポーター</a:t>
            </a:r>
            <a:r>
              <a:rPr kumimoji="1" lang="en-US" altLang="ja-JP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kumimoji="1" lang="ja-JP" altLang="en-US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とは、認知症を正しく理解し、認知症の人やその家族を温かく　</a:t>
            </a:r>
            <a:endParaRPr kumimoji="1" lang="en-US" altLang="ja-JP" sz="1200" dirty="0">
              <a:solidFill>
                <a:srgbClr val="CC555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見守り支える</a:t>
            </a:r>
            <a:r>
              <a:rPr kumimoji="1" lang="en-US" altLang="ja-JP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kumimoji="1" lang="ja-JP" altLang="en-US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応援者</a:t>
            </a:r>
            <a:r>
              <a:rPr kumimoji="1" lang="en-US" altLang="ja-JP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kumimoji="1" lang="ja-JP" altLang="en-US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です。特に難しいことをするわけではなく、そっと見守り支える</a:t>
            </a:r>
            <a:endParaRPr kumimoji="1" lang="en-US" altLang="ja-JP" sz="1200" dirty="0">
              <a:solidFill>
                <a:srgbClr val="CC555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dirty="0">
                <a:solidFill>
                  <a:srgbClr val="CC555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認知症サポーターになってみませんか？</a:t>
            </a:r>
            <a:endParaRPr kumimoji="1" lang="ja-JP" altLang="en-US" sz="1200" dirty="0">
              <a:solidFill>
                <a:srgbClr val="58585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3E30762-7A88-4367-B76A-05FE304A71C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55458" y="5880629"/>
            <a:ext cx="902286" cy="304826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8C093AA-7600-4C3B-A552-07E8D44D196E}"/>
              </a:ext>
            </a:extLst>
          </p:cNvPr>
          <p:cNvSpPr txBox="1"/>
          <p:nvPr/>
        </p:nvSpPr>
        <p:spPr>
          <a:xfrm>
            <a:off x="4401726" y="5869872"/>
            <a:ext cx="7753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419DF7F-5791-41A8-A8C2-94CD800D7E8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586" y="3776670"/>
            <a:ext cx="1450364" cy="1039494"/>
          </a:xfrm>
          <a:prstGeom prst="rect">
            <a:avLst/>
          </a:prstGeom>
        </p:spPr>
      </p:pic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219A7ABE-4F44-4153-849C-C3736B6AD974}"/>
              </a:ext>
            </a:extLst>
          </p:cNvPr>
          <p:cNvSpPr/>
          <p:nvPr/>
        </p:nvSpPr>
        <p:spPr>
          <a:xfrm>
            <a:off x="2396050" y="8660690"/>
            <a:ext cx="400050" cy="168275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AC5FEEE-8779-40AF-914E-453999742A08}"/>
              </a:ext>
            </a:extLst>
          </p:cNvPr>
          <p:cNvSpPr txBox="1"/>
          <p:nvPr/>
        </p:nvSpPr>
        <p:spPr>
          <a:xfrm>
            <a:off x="2373460" y="8636796"/>
            <a:ext cx="5998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FAX</a:t>
            </a:r>
            <a:endParaRPr kumimoji="1"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4BAE646-4083-4413-ABAC-95E8F0BBBB3B}"/>
              </a:ext>
            </a:extLst>
          </p:cNvPr>
          <p:cNvSpPr txBox="1"/>
          <p:nvPr/>
        </p:nvSpPr>
        <p:spPr>
          <a:xfrm>
            <a:off x="2889829" y="8598850"/>
            <a:ext cx="2007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072-462-5400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ACD5A2-6369-490F-990E-B0636BE95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847" y="432453"/>
            <a:ext cx="5897880" cy="615314"/>
          </a:xfrm>
        </p:spPr>
        <p:txBody>
          <a:bodyPr/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泉佐野市認知症キャラバン・メイト連絡会　事務局あて</a:t>
            </a:r>
            <a:b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（ 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072-462-5400 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b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EEBC62E3-EE57-427E-B6A5-AB65F9054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430759"/>
              </p:ext>
            </p:extLst>
          </p:nvPr>
        </p:nvGraphicFramePr>
        <p:xfrm>
          <a:off x="752475" y="1975125"/>
          <a:ext cx="6355080" cy="404216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41640">
                  <a:extLst>
                    <a:ext uri="{9D8B030D-6E8A-4147-A177-3AD203B41FA5}">
                      <a16:colId xmlns:a16="http://schemas.microsoft.com/office/drawing/2014/main" val="2840703758"/>
                    </a:ext>
                  </a:extLst>
                </a:gridCol>
                <a:gridCol w="5113440">
                  <a:extLst>
                    <a:ext uri="{9D8B030D-6E8A-4147-A177-3AD203B41FA5}">
                      <a16:colId xmlns:a16="http://schemas.microsoft.com/office/drawing/2014/main" val="3747804538"/>
                    </a:ext>
                  </a:extLst>
                </a:gridCol>
              </a:tblGrid>
              <a:tr h="4959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申込日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年　　　　　　　月　　　　　　日　（　　　　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819728"/>
                  </a:ext>
                </a:extLst>
              </a:tr>
              <a:tr h="4269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申込者氏名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149534"/>
                  </a:ext>
                </a:extLst>
              </a:tr>
              <a:tr h="4657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泉佐野市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234405"/>
                  </a:ext>
                </a:extLst>
              </a:tr>
              <a:tr h="4347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470660"/>
                  </a:ext>
                </a:extLst>
              </a:tr>
              <a:tr h="4580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512993"/>
                  </a:ext>
                </a:extLst>
              </a:tr>
              <a:tr h="4347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開催日時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年　　　　　　　月　　　　　　日　（　　　　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391898"/>
                  </a:ext>
                </a:extLst>
              </a:tr>
              <a:tr h="4502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開時間催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時　　　　　分　　～　　　　　　　時　　　　　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395631"/>
                  </a:ext>
                </a:extLst>
              </a:tr>
              <a:tr h="4269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開催場所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19293"/>
                  </a:ext>
                </a:extLst>
              </a:tr>
              <a:tr h="448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参加人数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人予定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563569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2D743BF-8BB9-4E67-BBB4-FBAAA4D893A3}"/>
              </a:ext>
            </a:extLst>
          </p:cNvPr>
          <p:cNvSpPr/>
          <p:nvPr/>
        </p:nvSpPr>
        <p:spPr>
          <a:xfrm>
            <a:off x="6031230" y="952499"/>
            <a:ext cx="1238250" cy="4963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664FB2A-4965-48D3-81D2-429A6B18EE6F}"/>
              </a:ext>
            </a:extLst>
          </p:cNvPr>
          <p:cNvSpPr txBox="1"/>
          <p:nvPr/>
        </p:nvSpPr>
        <p:spPr>
          <a:xfrm>
            <a:off x="6031230" y="998924"/>
            <a:ext cx="1424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受付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No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8476BB3-D039-4EF4-A22A-501DF3A43A0B}"/>
              </a:ext>
            </a:extLst>
          </p:cNvPr>
          <p:cNvSpPr txBox="1"/>
          <p:nvPr/>
        </p:nvSpPr>
        <p:spPr>
          <a:xfrm>
            <a:off x="1404302" y="1306701"/>
            <a:ext cx="4480561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認知症サポーター養成講座　開催申込書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F1EA676-B7D0-4062-96A1-821254A3592B}"/>
              </a:ext>
            </a:extLst>
          </p:cNvPr>
          <p:cNvSpPr txBox="1"/>
          <p:nvPr/>
        </p:nvSpPr>
        <p:spPr>
          <a:xfrm>
            <a:off x="752475" y="6106832"/>
            <a:ext cx="5897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下記は事務局記入欄</a:t>
            </a:r>
          </a:p>
        </p:txBody>
      </p:sp>
      <p:graphicFrame>
        <p:nvGraphicFramePr>
          <p:cNvPr id="29" name="表 29">
            <a:extLst>
              <a:ext uri="{FF2B5EF4-FFF2-40B4-BE49-F238E27FC236}">
                <a16:creationId xmlns:a16="http://schemas.microsoft.com/office/drawing/2014/main" id="{912E66DF-5EC8-4769-8C8C-52DCB8748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002107"/>
              </p:ext>
            </p:extLst>
          </p:nvPr>
        </p:nvGraphicFramePr>
        <p:xfrm>
          <a:off x="938847" y="6543410"/>
          <a:ext cx="5973551" cy="240667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860972">
                  <a:extLst>
                    <a:ext uri="{9D8B030D-6E8A-4147-A177-3AD203B41FA5}">
                      <a16:colId xmlns:a16="http://schemas.microsoft.com/office/drawing/2014/main" val="110883616"/>
                    </a:ext>
                  </a:extLst>
                </a:gridCol>
                <a:gridCol w="4112579">
                  <a:extLst>
                    <a:ext uri="{9D8B030D-6E8A-4147-A177-3AD203B41FA5}">
                      <a16:colId xmlns:a16="http://schemas.microsoft.com/office/drawing/2014/main" val="3950347532"/>
                    </a:ext>
                  </a:extLst>
                </a:gridCol>
              </a:tblGrid>
              <a:tr h="903913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確認事項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□パソコン　□プロジェクター　□スクリーン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□マイク　　□椅子　□机　□駐車場（　　　　　　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877937"/>
                  </a:ext>
                </a:extLst>
              </a:tr>
              <a:tr h="634767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受講区分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、住民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、企業・団体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、学校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、行政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、その他（　　　　　　　　　　　　　　　　　　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99611"/>
                  </a:ext>
                </a:extLst>
              </a:tr>
              <a:tr h="57183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担当メイト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470738"/>
                  </a:ext>
                </a:extLst>
              </a:tr>
            </a:tbl>
          </a:graphicData>
        </a:graphic>
      </p:graphicFrame>
      <p:graphicFrame>
        <p:nvGraphicFramePr>
          <p:cNvPr id="31" name="表 31">
            <a:extLst>
              <a:ext uri="{FF2B5EF4-FFF2-40B4-BE49-F238E27FC236}">
                <a16:creationId xmlns:a16="http://schemas.microsoft.com/office/drawing/2014/main" id="{740E9B97-25A3-44A2-8432-421D9CC03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459214"/>
              </p:ext>
            </p:extLst>
          </p:nvPr>
        </p:nvGraphicFramePr>
        <p:xfrm>
          <a:off x="1103471" y="9376710"/>
          <a:ext cx="5568632" cy="88277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06684">
                  <a:extLst>
                    <a:ext uri="{9D8B030D-6E8A-4147-A177-3AD203B41FA5}">
                      <a16:colId xmlns:a16="http://schemas.microsoft.com/office/drawing/2014/main" val="1310572730"/>
                    </a:ext>
                  </a:extLst>
                </a:gridCol>
                <a:gridCol w="793658">
                  <a:extLst>
                    <a:ext uri="{9D8B030D-6E8A-4147-A177-3AD203B41FA5}">
                      <a16:colId xmlns:a16="http://schemas.microsoft.com/office/drawing/2014/main" val="622308168"/>
                    </a:ext>
                  </a:extLst>
                </a:gridCol>
                <a:gridCol w="793658">
                  <a:extLst>
                    <a:ext uri="{9D8B030D-6E8A-4147-A177-3AD203B41FA5}">
                      <a16:colId xmlns:a16="http://schemas.microsoft.com/office/drawing/2014/main" val="921042917"/>
                    </a:ext>
                  </a:extLst>
                </a:gridCol>
                <a:gridCol w="793658">
                  <a:extLst>
                    <a:ext uri="{9D8B030D-6E8A-4147-A177-3AD203B41FA5}">
                      <a16:colId xmlns:a16="http://schemas.microsoft.com/office/drawing/2014/main" val="876092140"/>
                    </a:ext>
                  </a:extLst>
                </a:gridCol>
                <a:gridCol w="793658">
                  <a:extLst>
                    <a:ext uri="{9D8B030D-6E8A-4147-A177-3AD203B41FA5}">
                      <a16:colId xmlns:a16="http://schemas.microsoft.com/office/drawing/2014/main" val="1723539299"/>
                    </a:ext>
                  </a:extLst>
                </a:gridCol>
                <a:gridCol w="793658">
                  <a:extLst>
                    <a:ext uri="{9D8B030D-6E8A-4147-A177-3AD203B41FA5}">
                      <a16:colId xmlns:a16="http://schemas.microsoft.com/office/drawing/2014/main" val="1645364199"/>
                    </a:ext>
                  </a:extLst>
                </a:gridCol>
                <a:gridCol w="793658">
                  <a:extLst>
                    <a:ext uri="{9D8B030D-6E8A-4147-A177-3AD203B41FA5}">
                      <a16:colId xmlns:a16="http://schemas.microsoft.com/office/drawing/2014/main" val="2079018197"/>
                    </a:ext>
                  </a:extLst>
                </a:gridCol>
              </a:tblGrid>
              <a:tr h="1168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常務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局長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主査　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865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527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46385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369</Words>
  <Application>Microsoft Office PowerPoint</Application>
  <PresentationFormat>ユーザー設定</PresentationFormat>
  <Paragraphs>74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HGP創英角ｺﾞｼｯｸUB</vt:lpstr>
      <vt:lpstr>Meiryo UI</vt:lpstr>
      <vt:lpstr>Arial</vt:lpstr>
      <vt:lpstr>Calibri</vt:lpstr>
      <vt:lpstr>Calibri Light</vt:lpstr>
      <vt:lpstr>Microsoft Himalaya</vt:lpstr>
      <vt:lpstr>1_ガイド入りテンプレートサンプル20130531三木さん</vt:lpstr>
      <vt:lpstr>PowerPoint プレゼンテーション</vt:lpstr>
      <vt:lpstr>泉佐野市認知症キャラバン・メイト連絡会　事務局あて 　　　　　　　　（ FAX  072-462-5400 ）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2017-01-19T10:37:45Z</dcterms:created>
  <dcterms:modified xsi:type="dcterms:W3CDTF">2024-07-16T05:12:39Z</dcterms:modified>
</cp:coreProperties>
</file>