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00850" cy="99329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82582D"/>
    <a:srgbClr val="E94708"/>
    <a:srgbClr val="906E30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>
      <p:cViewPr>
        <p:scale>
          <a:sx n="125" d="100"/>
          <a:sy n="125" d="100"/>
        </p:scale>
        <p:origin x="72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7034" cy="498374"/>
          </a:xfrm>
          <a:prstGeom prst="rect">
            <a:avLst/>
          </a:prstGeom>
        </p:spPr>
        <p:txBody>
          <a:bodyPr vert="horz" lIns="91471" tIns="45735" rIns="91471" bIns="457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244" y="4"/>
            <a:ext cx="2947034" cy="498374"/>
          </a:xfrm>
          <a:prstGeom prst="rect">
            <a:avLst/>
          </a:prstGeom>
        </p:spPr>
        <p:txBody>
          <a:bodyPr vert="horz" lIns="91471" tIns="45735" rIns="91471" bIns="4573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1243013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1" tIns="45735" rIns="91471" bIns="457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6" y="4780251"/>
            <a:ext cx="5440680" cy="3911114"/>
          </a:xfrm>
          <a:prstGeom prst="rect">
            <a:avLst/>
          </a:prstGeom>
        </p:spPr>
        <p:txBody>
          <a:bodyPr vert="horz" lIns="91471" tIns="45735" rIns="91471" bIns="457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4620"/>
            <a:ext cx="2947034" cy="498373"/>
          </a:xfrm>
          <a:prstGeom prst="rect">
            <a:avLst/>
          </a:prstGeom>
        </p:spPr>
        <p:txBody>
          <a:bodyPr vert="horz" lIns="91471" tIns="45735" rIns="91471" bIns="457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244" y="9434620"/>
            <a:ext cx="2947034" cy="498373"/>
          </a:xfrm>
          <a:prstGeom prst="rect">
            <a:avLst/>
          </a:prstGeom>
        </p:spPr>
        <p:txBody>
          <a:bodyPr vert="horz" lIns="91471" tIns="45735" rIns="91471" bIns="4573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1" y="55562"/>
            <a:ext cx="7596187" cy="1079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148425" y="1464992"/>
            <a:ext cx="547591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スマホ教室</a:t>
            </a:r>
            <a:endParaRPr lang="zh-CN" altLang="en-US" sz="58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998730"/>
              </p:ext>
            </p:extLst>
          </p:nvPr>
        </p:nvGraphicFramePr>
        <p:xfrm>
          <a:off x="750005" y="4547225"/>
          <a:ext cx="6272757" cy="420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712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lang="zh-CN" altLang="en-US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日時</a:t>
                      </a:r>
                    </a:p>
                  </a:txBody>
                  <a:tcPr marT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① </a:t>
                      </a:r>
                      <a:r>
                        <a:rPr lang="en-US" altLang="ja-JP" sz="14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iPhone</a:t>
                      </a:r>
                      <a:r>
                        <a:rPr lang="ja-JP" altLang="en-US" sz="14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（アイフォン）コース　　　　　</a:t>
                      </a:r>
                      <a:r>
                        <a:rPr lang="ja-JP" altLang="en-US" sz="14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② </a:t>
                      </a:r>
                      <a:r>
                        <a:rPr lang="en-US" altLang="ja-JP" sz="14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Android</a:t>
                      </a:r>
                      <a:r>
                        <a:rPr lang="ja-JP" altLang="en-US" sz="14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（アンドロイド）コース </a:t>
                      </a:r>
                      <a:endParaRPr lang="en-US" altLang="ja-JP" sz="1400" b="0" dirty="0">
                        <a:solidFill>
                          <a:srgbClr val="0070C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altLang="en-US" sz="12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７月１９日（水）　　 ８月１６日　（水）　　　　　　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１１月１５日（水）　　　１２月</a:t>
                      </a:r>
                      <a:r>
                        <a:rPr lang="en-US" altLang="ja-JP" sz="12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20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日（水）　</a:t>
                      </a:r>
                      <a:endParaRPr lang="en-US" altLang="ja-JP" sz="1200" b="0" dirty="0">
                        <a:solidFill>
                          <a:srgbClr val="0070C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９月</a:t>
                      </a:r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20</a:t>
                      </a:r>
                      <a:r>
                        <a:rPr lang="ja-JP" altLang="en-US" sz="12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日（水）　　１０月１８日（水）　　　　　　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en-US" altLang="ja-JP" sz="12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６年１月１７日（水）　２月</a:t>
                      </a:r>
                      <a:r>
                        <a:rPr lang="en-US" altLang="ja-JP" sz="12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21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日（水）</a:t>
                      </a:r>
                      <a:endParaRPr lang="en-US" altLang="ja-JP" sz="1200" b="0" dirty="0">
                        <a:solidFill>
                          <a:srgbClr val="0070C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dirty="0">
                        <a:solidFill>
                          <a:srgbClr val="0070C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lang="en-US" altLang="ja-JP" sz="800" b="0" dirty="0">
                        <a:solidFill>
                          <a:srgbClr val="0070C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b="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　　</a:t>
                      </a:r>
                      <a:r>
                        <a:rPr lang="ja-JP" altLang="en-US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時間は①・②とも</a:t>
                      </a:r>
                      <a:r>
                        <a:rPr lang="en-US" altLang="ja-JP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13</a:t>
                      </a:r>
                      <a:r>
                        <a:rPr lang="ja-JP" altLang="en-US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lang="en-US" altLang="ja-JP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30</a:t>
                      </a:r>
                      <a:r>
                        <a:rPr lang="ja-JP" altLang="en-US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</a:t>
                      </a:r>
                      <a:r>
                        <a:rPr lang="en-US" altLang="ja-JP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15</a:t>
                      </a:r>
                      <a:r>
                        <a:rPr lang="ja-JP" altLang="en-US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lang="en-US" altLang="ja-JP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00</a:t>
                      </a:r>
                      <a:r>
                        <a:rPr lang="ja-JP" altLang="en-US" sz="1400" b="0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となります。　</a:t>
                      </a:r>
                      <a:endParaRPr lang="zh-CN" altLang="en-US" sz="1400" b="0" u="sng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627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zh-CN" altLang="en-US" sz="14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会場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コープ泉佐野店　２階集会所（市場西３－２－４５）</a:t>
                      </a:r>
                      <a:endParaRPr lang="zh-CN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627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対象者</a:t>
                      </a:r>
                      <a:endParaRPr kumimoji="1" lang="zh-CN" altLang="en-US" sz="14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泉佐野市内在住の６５歳以上かつスマホをお持ちの方で、</a:t>
                      </a:r>
                      <a:endParaRPr lang="en-US" altLang="ja-JP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全</a:t>
                      </a:r>
                      <a:r>
                        <a:rPr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</a:t>
                      </a:r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回参加できる方。</a:t>
                      </a:r>
                      <a:endParaRPr lang="zh-CN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34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定員</a:t>
                      </a:r>
                      <a:endParaRPr kumimoji="1" lang="zh-CN" altLang="en-US" sz="14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各コース　１</a:t>
                      </a:r>
                      <a:r>
                        <a:rPr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名</a:t>
                      </a:r>
                      <a:endParaRPr lang="en-US" altLang="ja-JP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（ご自身のスマホを確認し、コースを間違えないようにご注意ください。）</a:t>
                      </a:r>
                      <a:endParaRPr lang="zh-CN" altLang="en-US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5352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申込み</a:t>
                      </a:r>
                      <a:endParaRPr kumimoji="1" lang="zh-CN" altLang="en-US" sz="14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ja-JP" altLang="en-US" sz="14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アイフォンコース</a:t>
                      </a:r>
                      <a:r>
                        <a:rPr lang="en-US" altLang="ja-JP" sz="14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】7</a:t>
                      </a:r>
                      <a:r>
                        <a:rPr lang="ja-JP" altLang="en-US" sz="14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lang="en-US" altLang="ja-JP" sz="14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</a:t>
                      </a:r>
                      <a:r>
                        <a:rPr lang="ja-JP" altLang="en-US" sz="14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日（月）　　</a:t>
                      </a:r>
                      <a:r>
                        <a:rPr lang="ja-JP" altLang="en-US" sz="14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en-US" altLang="ja-JP" sz="14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lang="ja-JP" altLang="en-US" sz="14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アンドロイドコース</a:t>
                      </a:r>
                      <a:r>
                        <a:rPr lang="en-US" altLang="ja-JP" sz="14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】11</a:t>
                      </a:r>
                      <a:r>
                        <a:rPr lang="ja-JP" altLang="en-US" sz="14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lang="en-US" altLang="ja-JP" sz="14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lang="ja-JP" altLang="en-US" sz="14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日（木）</a:t>
                      </a:r>
                      <a:endParaRPr lang="en-US" altLang="ja-JP" sz="1400" dirty="0">
                        <a:solidFill>
                          <a:srgbClr val="0070C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午前１０時より受付開始（先着順）　　　　　　　</a:t>
                      </a:r>
                      <a:r>
                        <a:rPr lang="ja-JP" altLang="en-US" sz="1200" u="none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午前１０時より受付開始（先着順）</a:t>
                      </a:r>
                      <a:endParaRPr lang="en-US" altLang="ja-JP" sz="1200" u="none" dirty="0">
                        <a:solidFill>
                          <a:srgbClr val="0070C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ご自身のスマホを確認の上、下記までご連絡ください。</a:t>
                      </a:r>
                      <a:endParaRPr lang="en-US" altLang="ja-JP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講義では、アプリダウンロード等データ通信量がかかります。ご自身の契約内容を確認の上、お申込みください。</a:t>
                      </a:r>
                      <a:endParaRPr lang="zh-CN" altLang="en-US" sz="11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730936" y="8802533"/>
            <a:ext cx="29151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お申込み・お問い合わせ先</a:t>
            </a: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泉佐野市社会福祉協議会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基幹包括支援センターいずみさの</a:t>
            </a:r>
            <a:endParaRPr lang="zh-CN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正方形/長方形 67"/>
          <p:cNvSpPr/>
          <p:nvPr/>
        </p:nvSpPr>
        <p:spPr>
          <a:xfrm>
            <a:off x="290597" y="8769619"/>
            <a:ext cx="2404481" cy="10434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7</a:t>
            </a:r>
            <a:r>
              <a:rPr lang="ja-JP" altLang="en-US" sz="20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月開講</a:t>
            </a:r>
            <a:r>
              <a:rPr lang="en-US" altLang="ja-JP" sz="20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!</a:t>
            </a:r>
            <a:r>
              <a:rPr lang="ja-JP" altLang="en-US" sz="11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（アイフォン）</a:t>
            </a:r>
            <a:endParaRPr lang="en-US" altLang="ja-JP" sz="11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１１月開講！</a:t>
            </a:r>
            <a:r>
              <a:rPr lang="ja-JP" altLang="en-US" sz="1100" b="1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（アンドロイド）</a:t>
            </a:r>
            <a:endParaRPr lang="en-US" altLang="ja-JP" sz="1100" b="1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全</a:t>
            </a:r>
            <a:r>
              <a:rPr lang="en-US" altLang="ja-JP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4</a:t>
            </a:r>
            <a:r>
              <a:rPr lang="ja-JP" altLang="en-US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回</a:t>
            </a:r>
            <a:endParaRPr lang="en-US" altLang="ja-JP" sz="2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343694"/>
              </p:ext>
            </p:extLst>
          </p:nvPr>
        </p:nvGraphicFramePr>
        <p:xfrm>
          <a:off x="2802651" y="9479641"/>
          <a:ext cx="2511254" cy="775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84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TEL</a:t>
                      </a:r>
                      <a:endParaRPr lang="zh-CN" altLang="en-US" sz="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０７２－４６４－２９７７</a:t>
                      </a:r>
                      <a:endParaRPr lang="en-US" altLang="zh-TW" sz="14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44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lt1"/>
                          </a:solidFill>
                          <a:latin typeface="MS PGothic" pitchFamily="34" charset="-128"/>
                          <a:ea typeface="MS PGothic" pitchFamily="34" charset="-128"/>
                          <a:cs typeface="+mn-cs"/>
                        </a:rPr>
                        <a:t>時</a:t>
                      </a:r>
                      <a:r>
                        <a:rPr kumimoji="1" lang="ja-JP" altLang="en-US" sz="8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間</a:t>
                      </a:r>
                      <a:endParaRPr kumimoji="1" lang="zh-CN" altLang="en-US" sz="8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月～金　８：４５～１７：１５</a:t>
                      </a: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114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担当者</a:t>
                      </a:r>
                      <a:endParaRPr kumimoji="1" lang="zh-CN" altLang="en-US" sz="8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辻󠄀谷、高根</a:t>
                      </a:r>
                      <a:endParaRPr lang="zh-CN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44" y="3301480"/>
            <a:ext cx="2809481" cy="120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370" y="3320463"/>
            <a:ext cx="2805679" cy="120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 bwMode="white">
          <a:xfrm>
            <a:off x="1428986" y="3638404"/>
            <a:ext cx="1805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カメラや動画を撮影したい</a:t>
            </a:r>
          </a:p>
        </p:txBody>
      </p:sp>
      <p:sp>
        <p:nvSpPr>
          <p:cNvPr id="51" name="TextBox 50"/>
          <p:cNvSpPr txBox="1"/>
          <p:nvPr/>
        </p:nvSpPr>
        <p:spPr bwMode="white">
          <a:xfrm>
            <a:off x="4081503" y="3660987"/>
            <a:ext cx="259675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旅先で地図アプリを</a:t>
            </a:r>
            <a:endParaRPr lang="en-US" altLang="ja-JP" sz="1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使いたい</a:t>
            </a:r>
          </a:p>
        </p:txBody>
      </p:sp>
      <p:pic>
        <p:nvPicPr>
          <p:cNvPr id="58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2938317"/>
            <a:ext cx="1714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7" y="2239015"/>
            <a:ext cx="2805679" cy="122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48" y="2238989"/>
            <a:ext cx="2805679" cy="12245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329" y="983212"/>
            <a:ext cx="1714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 bwMode="white">
          <a:xfrm>
            <a:off x="1492837" y="2529266"/>
            <a:ext cx="180594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基本操作から</a:t>
            </a:r>
            <a:endParaRPr lang="en-US" altLang="ja-JP" sz="1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学びたい</a:t>
            </a:r>
          </a:p>
        </p:txBody>
      </p:sp>
      <p:sp>
        <p:nvSpPr>
          <p:cNvPr id="48" name="TextBox 47"/>
          <p:cNvSpPr txBox="1"/>
          <p:nvPr/>
        </p:nvSpPr>
        <p:spPr bwMode="white">
          <a:xfrm>
            <a:off x="4513239" y="2508870"/>
            <a:ext cx="180594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インターネットで</a:t>
            </a:r>
            <a:endParaRPr lang="en-US" altLang="ja-JP" sz="1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調べ物をしたい</a:t>
            </a:r>
          </a:p>
        </p:txBody>
      </p:sp>
      <p:sp>
        <p:nvSpPr>
          <p:cNvPr id="49" name="TextBox 48"/>
          <p:cNvSpPr txBox="1"/>
          <p:nvPr/>
        </p:nvSpPr>
        <p:spPr bwMode="white">
          <a:xfrm>
            <a:off x="7684478" y="1671077"/>
            <a:ext cx="146594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altLang="ja-JP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LINE</a:t>
            </a: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を使い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こなしたい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Picture 2" descr="Z:\47870-0707_JP160708\0704\052_641d_photoschool\641d_photoschool_OL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195" y="490105"/>
            <a:ext cx="1460501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B81AC5C-14B1-42F0-BFD8-05906973F11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040" y="8620945"/>
            <a:ext cx="1843087" cy="181173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29B6D92-474F-4786-BB8E-357D64495B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63" y="121867"/>
            <a:ext cx="1854693" cy="198861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670669-F44A-4C00-97D7-7E4EB8385F5B}"/>
              </a:ext>
            </a:extLst>
          </p:cNvPr>
          <p:cNvSpPr txBox="1"/>
          <p:nvPr/>
        </p:nvSpPr>
        <p:spPr>
          <a:xfrm>
            <a:off x="477263" y="213106"/>
            <a:ext cx="1854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受講料は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無料です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39693" y="809266"/>
            <a:ext cx="3747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毎日の生活が便利に！楽しく！</a:t>
            </a:r>
            <a:endParaRPr lang="zh-CN" altLang="en-US" sz="2000" b="1" spc="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EDBCE80-2BD6-60EE-FAED-8C77D81527DF}"/>
              </a:ext>
            </a:extLst>
          </p:cNvPr>
          <p:cNvSpPr/>
          <p:nvPr/>
        </p:nvSpPr>
        <p:spPr>
          <a:xfrm>
            <a:off x="1540719" y="4684344"/>
            <a:ext cx="2615984" cy="90807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 </a:t>
            </a:r>
            <a:r>
              <a:rPr lang="en-US" altLang="ja-JP" sz="14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iPhone</a:t>
            </a:r>
            <a:r>
              <a:rPr lang="ja-JP" altLang="en-US" sz="14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（アイフォン）コース　　　</a:t>
            </a:r>
            <a:endParaRPr lang="en-US" altLang="ja-JP" sz="1400" b="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2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７月１９日（水）　　 ８月１６日　（水）　　　　</a:t>
            </a:r>
            <a:endParaRPr lang="en-US" altLang="ja-JP" sz="1200" b="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2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９月</a:t>
            </a:r>
            <a:r>
              <a:rPr lang="en-US" altLang="ja-JP" sz="12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</a:t>
            </a:r>
            <a:r>
              <a:rPr lang="ja-JP" altLang="en-US" sz="12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日（水）　　１０月１８日（水）　　　　　　</a:t>
            </a:r>
            <a:endParaRPr kumimoji="1" lang="ja-JP" altLang="en-US" sz="1200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E56A5E9-9C95-AC7B-F77B-D6A63D5A4967}"/>
              </a:ext>
            </a:extLst>
          </p:cNvPr>
          <p:cNvSpPr/>
          <p:nvPr/>
        </p:nvSpPr>
        <p:spPr>
          <a:xfrm>
            <a:off x="4214486" y="4695078"/>
            <a:ext cx="2750492" cy="87922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b="0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4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 </a:t>
            </a:r>
            <a:r>
              <a:rPr lang="en-US" altLang="ja-JP" sz="14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Android</a:t>
            </a:r>
            <a:r>
              <a:rPr lang="ja-JP" altLang="en-US" sz="14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（アンドロイド）コース </a:t>
            </a:r>
            <a:r>
              <a:rPr lang="ja-JP" altLang="en-US" sz="12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１１月１５日（水）　１２月</a:t>
            </a:r>
            <a:r>
              <a:rPr lang="en-US" altLang="ja-JP" sz="12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</a:t>
            </a:r>
            <a:r>
              <a:rPr lang="ja-JP" altLang="en-US" sz="12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日（水）　</a:t>
            </a:r>
            <a:endParaRPr lang="en-US" altLang="ja-JP" sz="1200" b="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2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2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</a:t>
            </a:r>
            <a:r>
              <a:rPr lang="ja-JP" altLang="en-US" sz="12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６年１月１７日（水）　２月</a:t>
            </a:r>
            <a:r>
              <a:rPr lang="en-US" altLang="ja-JP" sz="12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21</a:t>
            </a:r>
            <a:r>
              <a:rPr lang="ja-JP" altLang="en-US" sz="1200" b="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日（水）</a:t>
            </a:r>
            <a:endParaRPr lang="en-US" altLang="ja-JP" sz="1200" b="0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2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endParaRPr kumimoji="1" lang="ja-JP" altLang="en-US" sz="12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41F8BA3-00D1-D314-1355-1E53F389D22C}"/>
              </a:ext>
            </a:extLst>
          </p:cNvPr>
          <p:cNvSpPr/>
          <p:nvPr/>
        </p:nvSpPr>
        <p:spPr>
          <a:xfrm>
            <a:off x="1596783" y="7728127"/>
            <a:ext cx="2584173" cy="4276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アイフォンコース</a:t>
            </a:r>
            <a:r>
              <a:rPr lang="en-US" altLang="ja-JP" sz="1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】7</a:t>
            </a:r>
            <a:r>
              <a:rPr lang="ja-JP" altLang="en-US" sz="1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en-US" altLang="ja-JP" sz="1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1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日（月）　　</a:t>
            </a:r>
            <a:r>
              <a:rPr lang="ja-JP" altLang="en-US" sz="11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100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100" u="none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午前１０時より受付開始（先着順）　　　　　　　</a:t>
            </a:r>
            <a:r>
              <a:rPr lang="ja-JP" altLang="en-US" sz="1100" b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kumimoji="1" lang="ja-JP" altLang="en-US" sz="1100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3A0DFB8-BB75-E6AC-2BFD-7401F8968E83}"/>
              </a:ext>
            </a:extLst>
          </p:cNvPr>
          <p:cNvSpPr/>
          <p:nvPr/>
        </p:nvSpPr>
        <p:spPr>
          <a:xfrm>
            <a:off x="4201994" y="7728126"/>
            <a:ext cx="2750491" cy="4276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1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アンドロイドコース</a:t>
            </a:r>
            <a:r>
              <a:rPr lang="en-US" altLang="ja-JP" sz="11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】11</a:t>
            </a:r>
            <a:r>
              <a:rPr lang="ja-JP" altLang="en-US" sz="11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en-US" altLang="ja-JP" sz="11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11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日（木）</a:t>
            </a:r>
            <a:endParaRPr lang="en-US" altLang="ja-JP" sz="1100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ctr" defTabSz="7775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u="none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100" u="none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午前１０時より受付開始（先着順）</a:t>
            </a:r>
            <a:endParaRPr lang="en-US" altLang="ja-JP" sz="1100" u="none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3084A93-1260-68B4-CDDF-65A7853802F3}"/>
              </a:ext>
            </a:extLst>
          </p:cNvPr>
          <p:cNvSpPr/>
          <p:nvPr/>
        </p:nvSpPr>
        <p:spPr>
          <a:xfrm>
            <a:off x="1823151" y="1243165"/>
            <a:ext cx="2120533" cy="3693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1661617" y="1271121"/>
            <a:ext cx="228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シニア・初心者向け</a:t>
            </a:r>
            <a:endParaRPr lang="en-US" altLang="ja-JP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TextBox 67">
            <a:extLst>
              <a:ext uri="{FF2B5EF4-FFF2-40B4-BE49-F238E27FC236}">
                <a16:creationId xmlns:a16="http://schemas.microsoft.com/office/drawing/2014/main" id="{1E489B65-3E77-2203-D0DD-041E747474A6}"/>
              </a:ext>
            </a:extLst>
          </p:cNvPr>
          <p:cNvSpPr txBox="1"/>
          <p:nvPr/>
        </p:nvSpPr>
        <p:spPr>
          <a:xfrm>
            <a:off x="5289572" y="943513"/>
            <a:ext cx="2282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認知症の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予防に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393</Words>
  <Application>Microsoft Office PowerPoint</Application>
  <PresentationFormat>ユーザー設定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MS PGothic</vt:lpstr>
      <vt:lpstr>UD デジタル 教科書体 N-B</vt:lpstr>
      <vt:lpstr>UD デジタル 教科書体 NK-B</vt:lpstr>
      <vt:lpstr>UD デジタル 教科書体 NK-R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2016-07-14T10:29:19Z</dcterms:created>
  <dcterms:modified xsi:type="dcterms:W3CDTF">2023-06-20T04:59:37Z</dcterms:modified>
</cp:coreProperties>
</file>