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4"/>
  </p:notesMasterIdLst>
  <p:sldIdLst>
    <p:sldId id="260" r:id="rId2"/>
    <p:sldId id="261" r:id="rId3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582D"/>
    <a:srgbClr val="E94708"/>
    <a:srgbClr val="906E30"/>
    <a:srgbClr val="A4723A"/>
    <a:srgbClr val="664724"/>
    <a:srgbClr val="645226"/>
    <a:srgbClr val="640000"/>
    <a:srgbClr val="3E0000"/>
    <a:srgbClr val="FFC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7" autoAdjust="0"/>
    <p:restoredTop sz="94660"/>
  </p:normalViewPr>
  <p:slideViewPr>
    <p:cSldViewPr snapToGrid="0">
      <p:cViewPr>
        <p:scale>
          <a:sx n="100" d="100"/>
          <a:sy n="100" d="100"/>
        </p:scale>
        <p:origin x="1310" y="-36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0"/>
            <a:ext cx="2949786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9" tIns="45785" rIns="91569" bIns="4578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569" tIns="45785" rIns="91569" bIns="4578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6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9"/>
            <a:ext cx="2949786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7775575" cy="109077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7950" y="107950"/>
            <a:ext cx="7559675" cy="106918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79388" y="179388"/>
            <a:ext cx="7416800" cy="1054893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  <a:latin typeface="MS PGothic" pitchFamily="34" charset="-128"/>
              <a:ea typeface="MS PGothic" pitchFamily="34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125413" y="7237413"/>
            <a:ext cx="7542212" cy="22225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V="1">
            <a:off x="193675" y="10188575"/>
            <a:ext cx="7345363" cy="33338"/>
          </a:xfrm>
          <a:prstGeom prst="straightConnector1">
            <a:avLst/>
          </a:prstGeom>
          <a:ln w="381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-22225" y="4989513"/>
            <a:ext cx="7777163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ubRRectCallout"/>
          <p:cNvSpPr>
            <a:spLocks noEditPoints="1" noChangeArrowheads="1"/>
          </p:cNvSpPr>
          <p:nvPr/>
        </p:nvSpPr>
        <p:spPr bwMode="auto">
          <a:xfrm>
            <a:off x="1895475" y="2957513"/>
            <a:ext cx="3983038" cy="1903412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>
                <a:solidFill>
                  <a:prstClr val="black"/>
                </a:solidFill>
                <a:latin typeface="MS PGothic" pitchFamily="34" charset="-128"/>
                <a:ea typeface="MS PGothic" pitchFamily="34" charset="-128"/>
              </a:rPr>
              <a:t>POINT1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endParaRPr lang="en-US" altLang="ja-JP" sz="1400">
              <a:solidFill>
                <a:prstClr val="black"/>
              </a:solidFill>
              <a:latin typeface="MS PGothic" pitchFamily="34" charset="-128"/>
              <a:ea typeface="MS PGothic" pitchFamily="34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prstClr val="black"/>
                </a:solidFill>
                <a:latin typeface="MS PGothic" pitchFamily="34" charset="-128"/>
                <a:ea typeface="MS PGothic" pitchFamily="34" charset="-128"/>
              </a:rPr>
              <a:t>テンプレートのサイズは黒の枠</a:t>
            </a:r>
            <a:endParaRPr lang="en-US" altLang="ja-JP" sz="1800" b="1">
              <a:solidFill>
                <a:prstClr val="black"/>
              </a:solidFill>
              <a:latin typeface="MS PGothic" pitchFamily="34" charset="-128"/>
              <a:ea typeface="MS PGothic" pitchFamily="34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800" b="1">
                <a:solidFill>
                  <a:prstClr val="black"/>
                </a:solidFill>
                <a:latin typeface="MS PGothic" pitchFamily="34" charset="-128"/>
                <a:ea typeface="MS PGothic" pitchFamily="34" charset="-128"/>
              </a:rPr>
              <a:t>(303</a:t>
            </a:r>
            <a:r>
              <a:rPr lang="ja-JP" altLang="en-US" sz="1800" b="1">
                <a:solidFill>
                  <a:prstClr val="black"/>
                </a:solidFill>
                <a:latin typeface="MS PGothic" pitchFamily="34" charset="-128"/>
                <a:ea typeface="MS PGothic" pitchFamily="34" charset="-128"/>
              </a:rPr>
              <a:t>㎜</a:t>
            </a:r>
            <a:r>
              <a:rPr lang="en-US" altLang="ja-JP" sz="1800" b="1">
                <a:solidFill>
                  <a:prstClr val="black"/>
                </a:solidFill>
                <a:latin typeface="MS PGothic" pitchFamily="34" charset="-128"/>
                <a:ea typeface="MS PGothic" pitchFamily="34" charset="-128"/>
              </a:rPr>
              <a:t>×216</a:t>
            </a:r>
            <a:r>
              <a:rPr lang="ja-JP" altLang="en-US" sz="1800" b="1">
                <a:solidFill>
                  <a:prstClr val="black"/>
                </a:solidFill>
                <a:latin typeface="MS PGothic" pitchFamily="34" charset="-128"/>
                <a:ea typeface="MS PGothic" pitchFamily="34" charset="-128"/>
              </a:rPr>
              <a:t>㎜）で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prstClr val="black"/>
                </a:solidFill>
                <a:latin typeface="MS PGothic" pitchFamily="34" charset="-128"/>
                <a:ea typeface="MS PGothic" pitchFamily="34" charset="-128"/>
              </a:rPr>
              <a:t>作成しています。</a:t>
            </a:r>
          </a:p>
        </p:txBody>
      </p:sp>
      <p:sp>
        <p:nvSpPr>
          <p:cNvPr id="23" name="PubRRectCallout"/>
          <p:cNvSpPr>
            <a:spLocks noEditPoints="1" noChangeArrowheads="1"/>
          </p:cNvSpPr>
          <p:nvPr/>
        </p:nvSpPr>
        <p:spPr bwMode="auto">
          <a:xfrm>
            <a:off x="1895475" y="5210175"/>
            <a:ext cx="3983038" cy="1901825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rgbClr val="FF0000"/>
            </a:outerShdw>
          </a:effectLst>
        </p:spPr>
        <p:txBody>
          <a:bodyPr/>
          <a:lstStyle/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POINT2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endParaRPr lang="en-US" altLang="ja-JP" sz="1400" b="1">
              <a:solidFill>
                <a:srgbClr val="FF0000"/>
              </a:solidFill>
              <a:latin typeface="MS PGothic" pitchFamily="34" charset="-128"/>
              <a:ea typeface="MS PGothic" pitchFamily="34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印刷物の仕上がりサイズは赤の枠</a:t>
            </a:r>
            <a:r>
              <a:rPr lang="en-US" altLang="ja-JP" sz="1800" b="1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(297</a:t>
            </a:r>
            <a:r>
              <a:rPr lang="ja-JP" altLang="en-US" sz="1800" b="1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㎜</a:t>
            </a:r>
            <a:r>
              <a:rPr lang="en-US" altLang="ja-JP" sz="1800" b="1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×210</a:t>
            </a:r>
            <a:r>
              <a:rPr lang="ja-JP" altLang="en-US" sz="1800" b="1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㎜）で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作成しています。</a:t>
            </a:r>
          </a:p>
        </p:txBody>
      </p:sp>
      <p:sp>
        <p:nvSpPr>
          <p:cNvPr id="24" name="PubRRectCallout"/>
          <p:cNvSpPr>
            <a:spLocks noEditPoints="1" noChangeArrowheads="1"/>
          </p:cNvSpPr>
          <p:nvPr/>
        </p:nvSpPr>
        <p:spPr bwMode="auto">
          <a:xfrm>
            <a:off x="1895475" y="7597775"/>
            <a:ext cx="3983038" cy="2392363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rgbClr val="0070C0"/>
            </a:solidFill>
            <a:miter lim="800000"/>
            <a:headEnd/>
            <a:tailEnd/>
          </a:ln>
          <a:effectLst>
            <a:outerShdw dist="107763" dir="2700000" algn="ctr" rotWithShape="0">
              <a:srgbClr val="0070C0"/>
            </a:outerShdw>
          </a:effectLst>
        </p:spPr>
        <p:txBody>
          <a:bodyPr/>
          <a:lstStyle/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>
                <a:solidFill>
                  <a:srgbClr val="0070C0"/>
                </a:solidFill>
                <a:latin typeface="MS PGothic" pitchFamily="34" charset="-128"/>
                <a:ea typeface="MS PGothic" pitchFamily="34" charset="-128"/>
              </a:rPr>
              <a:t>POINT</a:t>
            </a:r>
            <a:r>
              <a:rPr lang="ja-JP" altLang="en-US" sz="2000" b="1">
                <a:solidFill>
                  <a:srgbClr val="0070C0"/>
                </a:solidFill>
                <a:latin typeface="MS PGothic" pitchFamily="34" charset="-128"/>
                <a:ea typeface="MS PGothic" pitchFamily="34" charset="-128"/>
              </a:rPr>
              <a:t>３</a:t>
            </a:r>
            <a:endParaRPr lang="en-US" altLang="ja-JP" sz="2000" b="1">
              <a:solidFill>
                <a:srgbClr val="0070C0"/>
              </a:solidFill>
              <a:latin typeface="MS PGothic" pitchFamily="34" charset="-128"/>
              <a:ea typeface="MS PGothic" pitchFamily="34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endParaRPr lang="en-US" altLang="ja-JP" sz="1400" b="1">
              <a:solidFill>
                <a:srgbClr val="0070C0"/>
              </a:solidFill>
              <a:latin typeface="MS PGothic" pitchFamily="34" charset="-128"/>
              <a:ea typeface="MS PGothic" pitchFamily="34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srgbClr val="0070C0"/>
                </a:solidFill>
                <a:latin typeface="MS PGothic" pitchFamily="34" charset="-128"/>
                <a:ea typeface="MS PGothic" pitchFamily="34" charset="-128"/>
              </a:rPr>
              <a:t>文字・イラスト・写真の絵柄等、</a:t>
            </a:r>
            <a:endParaRPr lang="en-US" altLang="ja-JP" sz="1800" b="1">
              <a:solidFill>
                <a:srgbClr val="0070C0"/>
              </a:solidFill>
              <a:latin typeface="MS PGothic" pitchFamily="34" charset="-128"/>
              <a:ea typeface="MS PGothic" pitchFamily="34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srgbClr val="0070C0"/>
                </a:solidFill>
                <a:latin typeface="MS PGothic" pitchFamily="34" charset="-128"/>
                <a:ea typeface="MS PGothic" pitchFamily="34" charset="-128"/>
              </a:rPr>
              <a:t>仕上がりで切れてはいけない部分は</a:t>
            </a:r>
            <a:endParaRPr lang="en-US" altLang="ja-JP" sz="1800" b="1">
              <a:solidFill>
                <a:srgbClr val="0070C0"/>
              </a:solidFill>
              <a:latin typeface="MS PGothic" pitchFamily="34" charset="-128"/>
              <a:ea typeface="MS PGothic" pitchFamily="34" charset="-128"/>
            </a:endParaRP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srgbClr val="0070C0"/>
                </a:solidFill>
                <a:latin typeface="MS PGothic" pitchFamily="34" charset="-128"/>
                <a:ea typeface="MS PGothic" pitchFamily="34" charset="-128"/>
              </a:rPr>
              <a:t>青の枠（</a:t>
            </a:r>
            <a:r>
              <a:rPr lang="en-US" altLang="ja-JP" sz="1800" b="1">
                <a:solidFill>
                  <a:srgbClr val="0070C0"/>
                </a:solidFill>
                <a:latin typeface="MS PGothic" pitchFamily="34" charset="-128"/>
                <a:ea typeface="MS PGothic" pitchFamily="34" charset="-128"/>
              </a:rPr>
              <a:t>293</a:t>
            </a:r>
            <a:r>
              <a:rPr lang="ja-JP" altLang="en-US" sz="1800" b="1">
                <a:solidFill>
                  <a:srgbClr val="0070C0"/>
                </a:solidFill>
                <a:latin typeface="MS PGothic" pitchFamily="34" charset="-128"/>
                <a:ea typeface="MS PGothic" pitchFamily="34" charset="-128"/>
              </a:rPr>
              <a:t>㎜</a:t>
            </a:r>
            <a:r>
              <a:rPr lang="en-US" altLang="ja-JP" sz="1800" b="1">
                <a:solidFill>
                  <a:srgbClr val="0070C0"/>
                </a:solidFill>
                <a:latin typeface="MS PGothic" pitchFamily="34" charset="-128"/>
                <a:ea typeface="MS PGothic" pitchFamily="34" charset="-128"/>
              </a:rPr>
              <a:t>×206</a:t>
            </a:r>
            <a:r>
              <a:rPr lang="ja-JP" altLang="en-US" sz="1800" b="1">
                <a:solidFill>
                  <a:srgbClr val="0070C0"/>
                </a:solidFill>
                <a:latin typeface="MS PGothic" pitchFamily="34" charset="-128"/>
                <a:ea typeface="MS PGothic" pitchFamily="34" charset="-128"/>
              </a:rPr>
              <a:t>㎜）の中に収めてください。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57250" y="1004888"/>
            <a:ext cx="6096000" cy="117316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srgbClr val="404040"/>
                </a:solidFill>
                <a:latin typeface="MS PGothic" pitchFamily="34" charset="-128"/>
                <a:ea typeface="MS PGothic" pitchFamily="34" charset="-128"/>
              </a:rPr>
              <a:t>このテンプレートは</a:t>
            </a:r>
            <a:r>
              <a:rPr lang="en-US" altLang="ja-JP" sz="1800" b="1">
                <a:solidFill>
                  <a:srgbClr val="404040"/>
                </a:solidFill>
                <a:latin typeface="MS PGothic" pitchFamily="34" charset="-128"/>
                <a:ea typeface="MS PGothic" pitchFamily="34" charset="-128"/>
              </a:rPr>
              <a:t>A4</a:t>
            </a:r>
            <a:r>
              <a:rPr lang="ja-JP" altLang="en-US" sz="1800" b="1">
                <a:solidFill>
                  <a:srgbClr val="404040"/>
                </a:solidFill>
                <a:latin typeface="MS PGothic" pitchFamily="34" charset="-128"/>
                <a:ea typeface="MS PGothic" pitchFamily="34" charset="-128"/>
              </a:rPr>
              <a:t>サイズ</a:t>
            </a:r>
            <a:r>
              <a:rPr lang="en-US" altLang="ja-JP" sz="1800" b="1">
                <a:solidFill>
                  <a:srgbClr val="404040"/>
                </a:solidFill>
                <a:latin typeface="MS PGothic" pitchFamily="34" charset="-128"/>
                <a:ea typeface="MS PGothic" pitchFamily="34" charset="-128"/>
              </a:rPr>
              <a:t>(297</a:t>
            </a:r>
            <a:r>
              <a:rPr lang="ja-JP" altLang="en-US" sz="1800" b="1">
                <a:solidFill>
                  <a:srgbClr val="404040"/>
                </a:solidFill>
                <a:latin typeface="MS PGothic" pitchFamily="34" charset="-128"/>
                <a:ea typeface="MS PGothic" pitchFamily="34" charset="-128"/>
              </a:rPr>
              <a:t>㎜</a:t>
            </a:r>
            <a:r>
              <a:rPr lang="en-US" altLang="ja-JP" sz="1800" b="1">
                <a:solidFill>
                  <a:srgbClr val="404040"/>
                </a:solidFill>
                <a:latin typeface="MS PGothic" pitchFamily="34" charset="-128"/>
                <a:ea typeface="MS PGothic" pitchFamily="34" charset="-128"/>
              </a:rPr>
              <a:t>×210</a:t>
            </a:r>
            <a:r>
              <a:rPr lang="ja-JP" altLang="en-US" sz="1800" b="1">
                <a:solidFill>
                  <a:srgbClr val="404040"/>
                </a:solidFill>
                <a:latin typeface="MS PGothic" pitchFamily="34" charset="-128"/>
                <a:ea typeface="MS PGothic" pitchFamily="34" charset="-128"/>
              </a:rPr>
              <a:t>㎜）の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srgbClr val="404040"/>
                </a:solidFill>
                <a:latin typeface="MS PGothic" pitchFamily="34" charset="-128"/>
                <a:ea typeface="MS PGothic" pitchFamily="34" charset="-128"/>
              </a:rPr>
              <a:t>印刷物を作る為のテンプレートです。</a:t>
            </a:r>
          </a:p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b="1">
                <a:solidFill>
                  <a:srgbClr val="404040"/>
                </a:solidFill>
                <a:latin typeface="MS PGothic" pitchFamily="34" charset="-128"/>
                <a:ea typeface="MS PGothic" pitchFamily="34" charset="-128"/>
              </a:rPr>
              <a:t>ご利用にあたっては「ご利用ガイド」をお読みください。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856259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1" y="55562"/>
            <a:ext cx="7596187" cy="1079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2014111" y="1390569"/>
            <a:ext cx="3747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spc="1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毎日の生活が便利に！楽しく！</a:t>
            </a:r>
            <a:endParaRPr lang="zh-CN" altLang="en-US" sz="2000" spc="1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32425" y="1717151"/>
            <a:ext cx="547591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8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スマホ教室</a:t>
            </a:r>
            <a:endParaRPr lang="zh-CN" altLang="en-US" sz="58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023331"/>
              </p:ext>
            </p:extLst>
          </p:nvPr>
        </p:nvGraphicFramePr>
        <p:xfrm>
          <a:off x="751407" y="5167080"/>
          <a:ext cx="6272757" cy="2936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0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81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</a:t>
                      </a:r>
                      <a:r>
                        <a:rPr lang="zh-CN" altLang="en-US" sz="1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日時</a:t>
                      </a:r>
                    </a:p>
                  </a:txBody>
                  <a:tcPr marT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582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① 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iPhone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（アイフォン）コース　　　　　　第１水曜日　 １４：００～１５：３０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② 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Android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（アンドロイド）コース  　  第３水曜日　 １０：００～１１：３０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12">
                <a:tc>
                  <a:txBody>
                    <a:bodyPr/>
                    <a:lstStyle/>
                    <a:p>
                      <a:pPr marL="0" algn="ctr" defTabSz="777514" rtl="0" eaLnBrk="1" latinLnBrk="0" hangingPunct="1"/>
                      <a:r>
                        <a:rPr kumimoji="1" lang="zh-CN" altLang="en-US" sz="1400" b="1" kern="1200" dirty="0">
                          <a:solidFill>
                            <a:schemeClr val="lt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会場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582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コープ泉佐野店　２階集会所（市場西３－２－４５）</a:t>
                      </a:r>
                      <a:endParaRPr lang="zh-CN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12">
                <a:tc>
                  <a:txBody>
                    <a:bodyPr/>
                    <a:lstStyle/>
                    <a:p>
                      <a:pPr marL="0" algn="ctr" defTabSz="777514" rtl="0" eaLnBrk="1" latinLnBrk="0" hangingPunct="1"/>
                      <a:r>
                        <a:rPr kumimoji="1" lang="ja-JP" altLang="en-US" sz="1400" b="1" kern="1200" dirty="0">
                          <a:solidFill>
                            <a:schemeClr val="lt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対象者</a:t>
                      </a:r>
                      <a:endParaRPr kumimoji="1" lang="zh-CN" altLang="en-US" sz="1400" b="1" kern="1200" dirty="0">
                        <a:solidFill>
                          <a:schemeClr val="lt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582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泉佐野市内在住の６５歳以上かつスマホをお持ちの方で、</a:t>
                      </a:r>
                      <a:endParaRPr lang="en-US" altLang="ja-JP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全１０回（６月～翌３月まで月１回）参加できる方。</a:t>
                      </a:r>
                      <a:endParaRPr lang="zh-CN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12">
                <a:tc>
                  <a:txBody>
                    <a:bodyPr/>
                    <a:lstStyle/>
                    <a:p>
                      <a:pPr marL="0" algn="ctr" defTabSz="777514" rtl="0" eaLnBrk="1" latinLnBrk="0" hangingPunct="1"/>
                      <a:r>
                        <a:rPr kumimoji="1" lang="ja-JP" altLang="en-US" sz="1400" b="1" kern="1200" dirty="0">
                          <a:solidFill>
                            <a:schemeClr val="lt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定員</a:t>
                      </a:r>
                      <a:endParaRPr kumimoji="1" lang="zh-CN" altLang="en-US" sz="1400" b="1" kern="1200" dirty="0">
                        <a:solidFill>
                          <a:schemeClr val="lt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582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各コース１</a:t>
                      </a:r>
                      <a:r>
                        <a:rPr lang="en-US" altLang="ja-JP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</a:t>
                      </a:r>
                      <a:r>
                        <a:rPr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名</a:t>
                      </a:r>
                      <a:endParaRPr lang="en-US" altLang="ja-JP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lang="ja-JP" altLang="en-US" sz="1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（ご自身のスマホを確認し、コースを間違えないようにご注意ください。）</a:t>
                      </a:r>
                      <a:endParaRPr lang="zh-CN" altLang="en-US" sz="12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12">
                <a:tc>
                  <a:txBody>
                    <a:bodyPr/>
                    <a:lstStyle/>
                    <a:p>
                      <a:pPr marL="0" algn="ctr" defTabSz="777514" rtl="0" eaLnBrk="1" latinLnBrk="0" hangingPunct="1"/>
                      <a:r>
                        <a:rPr kumimoji="1" lang="ja-JP" altLang="en-US" sz="1400" b="1" kern="1200" dirty="0">
                          <a:solidFill>
                            <a:schemeClr val="lt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申込み</a:t>
                      </a:r>
                      <a:endParaRPr kumimoji="1" lang="zh-CN" altLang="en-US" sz="1400" b="1" kern="1200" dirty="0">
                        <a:solidFill>
                          <a:schemeClr val="lt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582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5</a:t>
                      </a:r>
                      <a:r>
                        <a:rPr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月</a:t>
                      </a:r>
                      <a:r>
                        <a:rPr lang="en-US" altLang="ja-JP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9</a:t>
                      </a:r>
                      <a:r>
                        <a:rPr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日（月）午前１０時より受付開始（先着順）。希望のコース</a:t>
                      </a:r>
                      <a:endParaRPr lang="en-US" altLang="ja-JP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（①</a:t>
                      </a:r>
                      <a:r>
                        <a:rPr lang="en-US" altLang="ja-JP" sz="140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iPhone</a:t>
                      </a:r>
                      <a:r>
                        <a:rPr lang="ja-JP" altLang="en-US" sz="140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また</a:t>
                      </a:r>
                      <a:r>
                        <a:rPr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は②</a:t>
                      </a:r>
                      <a:r>
                        <a:rPr lang="en-US" altLang="ja-JP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Android</a:t>
                      </a:r>
                      <a:r>
                        <a:rPr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）を下記までご連絡ください。</a:t>
                      </a:r>
                      <a:endParaRPr lang="en-US" altLang="ja-JP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lang="en-US" altLang="ja-JP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※</a:t>
                      </a:r>
                      <a:r>
                        <a:rPr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講義では、アプリダウンロード等データ通信量がかかります。ご自身の契約内容を確認の上、お申込みください。</a:t>
                      </a:r>
                      <a:endParaRPr lang="zh-CN" altLang="en-US" sz="11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2784374" y="8068393"/>
            <a:ext cx="291515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お申込み・お問い合わせ先</a:t>
            </a:r>
            <a:endParaRPr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泉佐野市社会福祉協議会</a:t>
            </a:r>
          </a:p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基幹包括支援センターいずみさの</a:t>
            </a:r>
            <a:endParaRPr lang="zh-CN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9" name="正方形/長方形 67"/>
          <p:cNvSpPr/>
          <p:nvPr/>
        </p:nvSpPr>
        <p:spPr>
          <a:xfrm>
            <a:off x="770686" y="8270723"/>
            <a:ext cx="1914515" cy="104344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６月開講</a:t>
            </a:r>
            <a:r>
              <a:rPr lang="en-US" altLang="ja-JP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!</a:t>
            </a:r>
          </a:p>
          <a:p>
            <a:pPr algn="ctr"/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全１０回</a:t>
            </a:r>
            <a:endParaRPr lang="en-US" altLang="ja-JP" sz="2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メイリオ" panose="020B0604030504040204" pitchFamily="50" charset="-128"/>
              </a:rPr>
              <a:t>（６月～翌３月まで月１回）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476251"/>
              </p:ext>
            </p:extLst>
          </p:nvPr>
        </p:nvGraphicFramePr>
        <p:xfrm>
          <a:off x="2986324" y="8719443"/>
          <a:ext cx="2511254" cy="775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5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844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TEL</a:t>
                      </a:r>
                      <a:endParaRPr lang="zh-CN" altLang="en-US" sz="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5194" marR="55194" marT="27597" marB="2759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582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０７２－４６４－２９７７</a:t>
                      </a:r>
                      <a:endParaRPr lang="en-US" altLang="zh-TW" sz="1400" b="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5194" marR="55194" marT="27597" marB="2759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844">
                <a:tc>
                  <a:txBody>
                    <a:bodyPr/>
                    <a:lstStyle/>
                    <a:p>
                      <a:pPr marL="0" algn="ctr" defTabSz="777514" rtl="0" eaLnBrk="1" latinLnBrk="0" hangingPunct="1"/>
                      <a:r>
                        <a:rPr kumimoji="1" lang="ja-JP" altLang="en-US" sz="800" b="1" kern="1200" dirty="0">
                          <a:solidFill>
                            <a:schemeClr val="lt1"/>
                          </a:solidFill>
                          <a:latin typeface="MS PGothic" pitchFamily="34" charset="-128"/>
                          <a:ea typeface="MS PGothic" pitchFamily="34" charset="-128"/>
                          <a:cs typeface="+mn-cs"/>
                        </a:rPr>
                        <a:t>時</a:t>
                      </a:r>
                      <a:r>
                        <a:rPr kumimoji="1" lang="ja-JP" altLang="en-US" sz="800" b="1" kern="1200" dirty="0">
                          <a:solidFill>
                            <a:schemeClr val="lt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間</a:t>
                      </a:r>
                      <a:endParaRPr kumimoji="1" lang="zh-CN" altLang="en-US" sz="800" b="1" kern="1200" dirty="0">
                        <a:solidFill>
                          <a:schemeClr val="lt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</a:txBody>
                  <a:tcPr marL="55194" marR="55194" marT="27597" marB="2759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582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月～金　８：４５～１７：１５</a:t>
                      </a:r>
                    </a:p>
                  </a:txBody>
                  <a:tcPr marL="55194" marR="55194" marT="27597" marB="2759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114">
                <a:tc>
                  <a:txBody>
                    <a:bodyPr/>
                    <a:lstStyle/>
                    <a:p>
                      <a:pPr marL="0" algn="ctr" defTabSz="777514" rtl="0" eaLnBrk="1" latinLnBrk="0" hangingPunct="1"/>
                      <a:r>
                        <a:rPr kumimoji="1" lang="ja-JP" altLang="en-US" sz="800" b="1" kern="1200" dirty="0">
                          <a:solidFill>
                            <a:schemeClr val="lt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  <a:cs typeface="+mn-cs"/>
                        </a:rPr>
                        <a:t>担当者</a:t>
                      </a:r>
                      <a:endParaRPr kumimoji="1" lang="zh-CN" altLang="en-US" sz="800" b="1" kern="1200" dirty="0">
                        <a:solidFill>
                          <a:schemeClr val="lt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+mn-cs"/>
                      </a:endParaRPr>
                    </a:p>
                  </a:txBody>
                  <a:tcPr marL="55194" marR="55194" marT="27597" marB="2759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582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葛迫（くずさこ</a:t>
                      </a:r>
                      <a:r>
                        <a:rPr lang="ja-JP" altLang="en-US" sz="140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）、高根</a:t>
                      </a:r>
                      <a:endParaRPr lang="zh-CN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L="55194" marR="55194" marT="27597" marB="2759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5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74" y="3757587"/>
            <a:ext cx="17145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94" y="3796934"/>
            <a:ext cx="17145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1164961" y="4088825"/>
            <a:ext cx="1465943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ja-JP" altLang="en-US" sz="145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遠方の家族と</a:t>
            </a:r>
            <a:endParaRPr lang="en-US" altLang="ja-JP" sz="145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spcBef>
                <a:spcPts val="300"/>
              </a:spcBef>
            </a:pPr>
            <a:r>
              <a:rPr lang="ja-JP" altLang="en-US" sz="145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テレビ電話を</a:t>
            </a:r>
            <a:endParaRPr lang="en-US" altLang="ja-JP" sz="145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spcBef>
                <a:spcPts val="300"/>
              </a:spcBef>
            </a:pPr>
            <a:r>
              <a:rPr lang="ja-JP" altLang="en-US" sz="145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したい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107272" y="4142798"/>
            <a:ext cx="1465943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ja-JP" altLang="en-US" sz="145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旅先で地図</a:t>
            </a:r>
            <a:endParaRPr lang="en-US" altLang="ja-JP" sz="145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spcBef>
                <a:spcPts val="300"/>
              </a:spcBef>
            </a:pPr>
            <a:r>
              <a:rPr lang="ja-JP" altLang="en-US" sz="145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アプリを</a:t>
            </a:r>
            <a:endParaRPr lang="en-US" altLang="ja-JP" sz="145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spcBef>
                <a:spcPts val="300"/>
              </a:spcBef>
            </a:pPr>
            <a:r>
              <a:rPr lang="ja-JP" altLang="en-US" sz="145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使いたい</a:t>
            </a:r>
          </a:p>
        </p:txBody>
      </p:sp>
      <p:pic>
        <p:nvPicPr>
          <p:cNvPr id="58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114" y="3796934"/>
            <a:ext cx="17145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5029756" y="4231659"/>
            <a:ext cx="146594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ja-JP" altLang="en-US" sz="145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認知症の</a:t>
            </a:r>
            <a:endParaRPr lang="en-US" altLang="ja-JP" sz="145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spcBef>
                <a:spcPts val="300"/>
              </a:spcBef>
            </a:pPr>
            <a:r>
              <a:rPr lang="ja-JP" altLang="en-US" sz="145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予防に</a:t>
            </a:r>
          </a:p>
        </p:txBody>
      </p:sp>
      <p:pic>
        <p:nvPicPr>
          <p:cNvPr id="62" name="Picture 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514" y="2503814"/>
            <a:ext cx="17145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366" y="2503814"/>
            <a:ext cx="17145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478" y="2512765"/>
            <a:ext cx="17145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1184792" y="2968953"/>
            <a:ext cx="146594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ja-JP" altLang="en-US" sz="145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基本操作から</a:t>
            </a:r>
            <a:endParaRPr lang="en-US" altLang="ja-JP" sz="145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spcBef>
                <a:spcPts val="300"/>
              </a:spcBef>
            </a:pPr>
            <a:r>
              <a:rPr lang="ja-JP" altLang="en-US" sz="145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学びたい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107273" y="2948886"/>
            <a:ext cx="146594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ja-JP" altLang="en-US" sz="145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インターネットで</a:t>
            </a:r>
            <a:endParaRPr lang="en-US" altLang="ja-JP" sz="145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spcBef>
                <a:spcPts val="300"/>
              </a:spcBef>
            </a:pPr>
            <a:r>
              <a:rPr lang="ja-JP" altLang="en-US" sz="145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調べ物をしたい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20392" y="2945382"/>
            <a:ext cx="146594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altLang="ja-JP" sz="145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LINE</a:t>
            </a:r>
            <a:r>
              <a:rPr lang="ja-JP" altLang="en-US" sz="145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を使い</a:t>
            </a:r>
            <a:endParaRPr lang="en-US" altLang="ja-JP" sz="145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spcBef>
                <a:spcPts val="300"/>
              </a:spcBef>
            </a:pPr>
            <a:r>
              <a:rPr lang="ja-JP" altLang="en-US" sz="145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こなしたい</a:t>
            </a:r>
            <a:endParaRPr lang="en-US" altLang="ja-JP" sz="145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5" name="Picture 2" descr="Z:\47870-0707_JP160708\0704\052_641d_photoschool\641d_photoschool_OL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482" y="1155629"/>
            <a:ext cx="1460501" cy="146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5730040" y="1417782"/>
            <a:ext cx="1465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シニア</a:t>
            </a:r>
            <a:endParaRPr lang="en-US" altLang="ja-JP" sz="1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初心者</a:t>
            </a:r>
            <a:endParaRPr lang="en-US" altLang="ja-JP" sz="1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向け</a:t>
            </a:r>
            <a:endParaRPr lang="en-US" altLang="ja-JP" sz="1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B81AC5C-14B1-42F0-BFD8-05906973F11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609" y="8094450"/>
            <a:ext cx="1843087" cy="1811733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629B6D92-474F-4786-BB8E-357D64495B2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67" y="558204"/>
            <a:ext cx="1854693" cy="1988616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670669-F44A-4C00-97D7-7E4EB8385F5B}"/>
              </a:ext>
            </a:extLst>
          </p:cNvPr>
          <p:cNvSpPr txBox="1"/>
          <p:nvPr/>
        </p:nvSpPr>
        <p:spPr>
          <a:xfrm>
            <a:off x="530166" y="633056"/>
            <a:ext cx="18546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受講料</a:t>
            </a:r>
            <a:r>
              <a:rPr kumimoji="1"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：</a:t>
            </a: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無料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（テキスト代３００円はご負担頂きます。）</a:t>
            </a: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348</Words>
  <Application>Microsoft Office PowerPoint</Application>
  <PresentationFormat>ユーザー設定</PresentationFormat>
  <Paragraphs>65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MS PGothic</vt:lpstr>
      <vt:lpstr>UD デジタル 教科書体 N-B</vt:lpstr>
      <vt:lpstr>UD デジタル 教科書体 NK-B</vt:lpstr>
      <vt:lpstr>UD デジタル 教科書体 NK-R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2016-07-14T10:29:19Z</dcterms:created>
  <dcterms:modified xsi:type="dcterms:W3CDTF">2022-03-29T05:43:08Z</dcterms:modified>
</cp:coreProperties>
</file>