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6" r:id="rId2"/>
    <p:sldId id="263" r:id="rId3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A0"/>
    <a:srgbClr val="61412D"/>
    <a:srgbClr val="FADC7A"/>
    <a:srgbClr val="FADE86"/>
    <a:srgbClr val="74A339"/>
    <a:srgbClr val="F9D86B"/>
    <a:srgbClr val="EE691D"/>
    <a:srgbClr val="895239"/>
    <a:srgbClr val="FAB300"/>
    <a:srgbClr val="F8A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699" autoAdjust="0"/>
  </p:normalViewPr>
  <p:slideViewPr>
    <p:cSldViewPr snapToGrid="0">
      <p:cViewPr varScale="1">
        <p:scale>
          <a:sx n="45" d="100"/>
          <a:sy n="45" d="100"/>
        </p:scale>
        <p:origin x="2238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0"/>
            <a:ext cx="2919318" cy="493091"/>
          </a:xfrm>
          <a:prstGeom prst="rect">
            <a:avLst/>
          </a:prstGeom>
        </p:spPr>
        <p:txBody>
          <a:bodyPr vert="horz" lIns="85336" tIns="42665" rIns="85336" bIns="42665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8" y="10"/>
            <a:ext cx="2919318" cy="493091"/>
          </a:xfrm>
          <a:prstGeom prst="rect">
            <a:avLst/>
          </a:prstGeom>
        </p:spPr>
        <p:txBody>
          <a:bodyPr vert="horz" lIns="85336" tIns="42665" rIns="85336" bIns="42665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2024/4/10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727"/>
            <a:ext cx="2919318" cy="493090"/>
          </a:xfrm>
          <a:prstGeom prst="rect">
            <a:avLst/>
          </a:prstGeom>
        </p:spPr>
        <p:txBody>
          <a:bodyPr vert="horz" lIns="85336" tIns="42665" rIns="85336" bIns="42665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8" y="9371727"/>
            <a:ext cx="2919318" cy="493090"/>
          </a:xfrm>
          <a:prstGeom prst="rect">
            <a:avLst/>
          </a:prstGeom>
        </p:spPr>
        <p:txBody>
          <a:bodyPr vert="horz" lIns="85336" tIns="42665" rIns="85336" bIns="42665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0" cy="495028"/>
          </a:xfrm>
          <a:prstGeom prst="rect">
            <a:avLst/>
          </a:prstGeom>
        </p:spPr>
        <p:txBody>
          <a:bodyPr vert="horz" lIns="90678" tIns="45342" rIns="90678" bIns="45342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8" y="1"/>
            <a:ext cx="2918830" cy="495028"/>
          </a:xfrm>
          <a:prstGeom prst="rect">
            <a:avLst/>
          </a:prstGeom>
        </p:spPr>
        <p:txBody>
          <a:bodyPr vert="horz" lIns="90678" tIns="45342" rIns="90678" bIns="45342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2024/4/10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8" tIns="45342" rIns="90678" bIns="4534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678" tIns="45342" rIns="90678" bIns="453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98"/>
            <a:ext cx="2918830" cy="495027"/>
          </a:xfrm>
          <a:prstGeom prst="rect">
            <a:avLst/>
          </a:prstGeom>
        </p:spPr>
        <p:txBody>
          <a:bodyPr vert="horz" lIns="90678" tIns="45342" rIns="90678" bIns="45342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8" y="9371298"/>
            <a:ext cx="2918830" cy="495027"/>
          </a:xfrm>
          <a:prstGeom prst="rect">
            <a:avLst/>
          </a:prstGeom>
        </p:spPr>
        <p:txBody>
          <a:bodyPr vert="horz" lIns="90678" tIns="45342" rIns="90678" bIns="45342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" y="1210"/>
            <a:ext cx="7776000" cy="10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-7663" y="-25401"/>
            <a:ext cx="7812425" cy="109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68" y="265453"/>
            <a:ext cx="5006038" cy="2444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6" name="角丸四角形 25"/>
          <p:cNvSpPr/>
          <p:nvPr/>
        </p:nvSpPr>
        <p:spPr>
          <a:xfrm>
            <a:off x="1384768" y="6033243"/>
            <a:ext cx="4843311" cy="2040371"/>
          </a:xfrm>
          <a:prstGeom prst="roundRect">
            <a:avLst>
              <a:gd name="adj" fmla="val 3839"/>
            </a:avLst>
          </a:prstGeom>
          <a:noFill/>
          <a:ln w="635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黄色_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3374" y="8243363"/>
            <a:ext cx="3652489" cy="1795161"/>
          </a:xfrm>
          <a:prstGeom prst="rect">
            <a:avLst/>
          </a:prstGeom>
        </p:spPr>
      </p:pic>
      <p:pic>
        <p:nvPicPr>
          <p:cNvPr id="24" name="図 23" descr="黄色_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234" y="8212334"/>
            <a:ext cx="2813034" cy="189064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55867" y="8649052"/>
            <a:ext cx="2774613" cy="102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  <a:tabLst>
                <a:tab pos="11684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週１回の運動が効果あり！</a:t>
            </a:r>
            <a:endParaRPr lang="en-US" altLang="ja-JP" sz="2000" spc="-1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ts val="2800"/>
              </a:lnSpc>
              <a:tabLst>
                <a:tab pos="11684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みんなで体操すると</a:t>
            </a:r>
            <a:endParaRPr lang="en-US" altLang="ja-JP" sz="2000" spc="-1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ts val="2800"/>
              </a:lnSpc>
              <a:tabLst>
                <a:tab pos="11684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続けやすい！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334125" y="8627788"/>
            <a:ext cx="2535492" cy="102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  <a:tabLst>
                <a:tab pos="10795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転倒しにくくなる！</a:t>
            </a:r>
            <a:endParaRPr lang="en-US" altLang="ja-JP" sz="2000" spc="-1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ts val="2800"/>
              </a:lnSpc>
              <a:tabLst>
                <a:tab pos="10795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歩く距離がのびた！</a:t>
            </a:r>
            <a:endParaRPr lang="en-US" altLang="ja-JP" sz="2000" spc="-1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ts val="2800"/>
              </a:lnSpc>
              <a:tabLst>
                <a:tab pos="1079500" algn="l"/>
              </a:tabLst>
            </a:pPr>
            <a:r>
              <a:rPr lang="ja-JP" altLang="en-US" sz="2000" spc="-100" dirty="0">
                <a:latin typeface="HGPｺﾞｼｯｸE" pitchFamily="50" charset="-128"/>
                <a:ea typeface="HGPｺﾞｼｯｸE" pitchFamily="50" charset="-128"/>
              </a:rPr>
              <a:t>脳の活性化！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752851" y="10187238"/>
            <a:ext cx="3772418" cy="276999"/>
          </a:xfrm>
          <a:prstGeom prst="rect">
            <a:avLst/>
          </a:prstGeom>
          <a:ln w="25400">
            <a:solidFill>
              <a:srgbClr val="FF0000"/>
            </a:solidFill>
            <a:prstDash val="solid"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1800" spc="30" dirty="0">
                <a:solidFill>
                  <a:srgbClr val="FF0000"/>
                </a:solidFill>
                <a:latin typeface="HGSｺﾞｼｯｸE" pitchFamily="50" charset="-128"/>
                <a:ea typeface="HGSｺﾞｼｯｸE" pitchFamily="50" charset="-128"/>
              </a:rPr>
              <a:t> ●</a:t>
            </a:r>
            <a:r>
              <a:rPr lang="ja-JP" altLang="en-US" sz="1800" spc="30" dirty="0">
                <a:latin typeface="HGSｺﾞｼｯｸE" pitchFamily="50" charset="-128"/>
                <a:ea typeface="HGSｺﾞｼｯｸE" pitchFamily="50" charset="-128"/>
              </a:rPr>
              <a:t> 詳しくは裏面をごらんください　</a:t>
            </a:r>
          </a:p>
        </p:txBody>
      </p:sp>
      <p:pic>
        <p:nvPicPr>
          <p:cNvPr id="1036" name="Picture 12" descr="椅子に座って運動をする人のイラスト（おじいさん）">
            <a:extLst>
              <a:ext uri="{FF2B5EF4-FFF2-40B4-BE49-F238E27FC236}">
                <a16:creationId xmlns:a16="http://schemas.microsoft.com/office/drawing/2014/main" id="{4DA69C53-1B4C-7308-616A-89D94359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8" y="482850"/>
            <a:ext cx="1867929" cy="22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椅子に座って運動をする人のイラスト（おばあさん）">
            <a:extLst>
              <a:ext uri="{FF2B5EF4-FFF2-40B4-BE49-F238E27FC236}">
                <a16:creationId xmlns:a16="http://schemas.microsoft.com/office/drawing/2014/main" id="{71090AF6-5D8B-6B16-4886-DD8A5022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75" y="454641"/>
            <a:ext cx="1890989" cy="23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アキレス腱ストレッチのイラスト（おばあさん）">
            <a:extLst>
              <a:ext uri="{FF2B5EF4-FFF2-40B4-BE49-F238E27FC236}">
                <a16:creationId xmlns:a16="http://schemas.microsoft.com/office/drawing/2014/main" id="{6B7D046E-66FD-3678-4880-3675DECE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55" y="6134843"/>
            <a:ext cx="1723307" cy="19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A981874-74FC-B064-23BE-4FD526D0172B}"/>
              </a:ext>
            </a:extLst>
          </p:cNvPr>
          <p:cNvSpPr/>
          <p:nvPr/>
        </p:nvSpPr>
        <p:spPr>
          <a:xfrm>
            <a:off x="354151" y="2967563"/>
            <a:ext cx="6987419" cy="2712873"/>
          </a:xfrm>
          <a:prstGeom prst="roundRect">
            <a:avLst/>
          </a:prstGeom>
          <a:pattFill prst="divo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635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2" name="Picture 18" descr="アキレス腱ストレッチのイラスト（おじいさん）">
            <a:extLst>
              <a:ext uri="{FF2B5EF4-FFF2-40B4-BE49-F238E27FC236}">
                <a16:creationId xmlns:a16="http://schemas.microsoft.com/office/drawing/2014/main" id="{2E3F1DAF-B7D1-E17E-F4FE-606B805B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61" y="5985031"/>
            <a:ext cx="1846536" cy="20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4293" y="3450297"/>
            <a:ext cx="7646460" cy="2240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ja-JP" altLang="en-US" sz="96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さのトレ体操</a:t>
            </a:r>
          </a:p>
          <a:p>
            <a:pPr algn="ctr">
              <a:lnSpc>
                <a:spcPts val="9000"/>
              </a:lnSpc>
            </a:pPr>
            <a:r>
              <a:rPr lang="ja-JP" altLang="en-US" sz="54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はじめませんか？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80252" y="6133549"/>
            <a:ext cx="4606394" cy="1938992"/>
          </a:xfrm>
          <a:prstGeom prst="rect">
            <a:avLst/>
          </a:prstGeom>
          <a:ln w="57150" cmpd="sng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ja-JP" altLang="en-US" sz="3600" spc="9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さのトレ体操</a:t>
            </a:r>
            <a:r>
              <a:rPr lang="ja-JP" altLang="en-US" sz="2800" spc="9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とは、いすに座って、タオルを使い、</a:t>
            </a:r>
            <a:r>
              <a:rPr lang="en-US" altLang="ja-JP" sz="2800" spc="9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DVD</a:t>
            </a:r>
            <a:r>
              <a:rPr lang="ja-JP" altLang="en-US" sz="2800" spc="9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を見ながらする</a:t>
            </a:r>
            <a:endParaRPr lang="en-US" altLang="ja-JP" sz="2800" spc="90" dirty="0">
              <a:solidFill>
                <a:schemeClr val="accent2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spc="9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運動です！</a:t>
            </a:r>
            <a:endParaRPr lang="en-US" altLang="ja-JP" sz="3200" spc="90" dirty="0">
              <a:solidFill>
                <a:schemeClr val="accent2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D49B9C0-E64C-4FA1-D34B-C61882479A63}"/>
              </a:ext>
            </a:extLst>
          </p:cNvPr>
          <p:cNvSpPr/>
          <p:nvPr/>
        </p:nvSpPr>
        <p:spPr>
          <a:xfrm>
            <a:off x="389756" y="8226666"/>
            <a:ext cx="1886618" cy="1985512"/>
          </a:xfrm>
          <a:prstGeom prst="wedgeRoundRectCallout">
            <a:avLst>
              <a:gd name="adj1" fmla="val -45133"/>
              <a:gd name="adj2" fmla="val -692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73C8E6-269B-81DE-3257-7F24B51E04D7}"/>
              </a:ext>
            </a:extLst>
          </p:cNvPr>
          <p:cNvSpPr txBox="1"/>
          <p:nvPr/>
        </p:nvSpPr>
        <p:spPr>
          <a:xfrm>
            <a:off x="642749" y="9565846"/>
            <a:ext cx="190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DVD</a:t>
            </a:r>
            <a:r>
              <a:rPr kumimoji="1"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の動画</a:t>
            </a:r>
            <a:endParaRPr kumimoji="1" lang="en-US" altLang="ja-JP" sz="18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をチェック！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5CFB70-DF5E-FBC2-9D81-B4754D035282}"/>
              </a:ext>
            </a:extLst>
          </p:cNvPr>
          <p:cNvSpPr txBox="1"/>
          <p:nvPr/>
        </p:nvSpPr>
        <p:spPr>
          <a:xfrm>
            <a:off x="1257179" y="398887"/>
            <a:ext cx="533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体操</a:t>
            </a:r>
            <a:r>
              <a:rPr lang="ja-JP" altLang="en-US" sz="40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をはじめたい</a:t>
            </a:r>
            <a:endParaRPr lang="en-US" altLang="ja-JP" sz="4000" b="1" spc="600" dirty="0">
              <a:solidFill>
                <a:srgbClr val="FF0000"/>
              </a:solidFill>
              <a:latin typeface="Arial Black" panose="020B0A04020102020204" pitchFamily="34" charset="0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4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グループ</a:t>
            </a:r>
            <a:r>
              <a:rPr lang="ja-JP" altLang="en-US" sz="40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を</a:t>
            </a:r>
            <a:endParaRPr lang="en-US" altLang="ja-JP" sz="4000" b="1" spc="600" dirty="0">
              <a:solidFill>
                <a:srgbClr val="FF0000"/>
              </a:solidFill>
              <a:latin typeface="Arial Black" panose="020B0A04020102020204" pitchFamily="34" charset="0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4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募集</a:t>
            </a:r>
            <a:r>
              <a:rPr lang="ja-JP" altLang="en-US" sz="4000" b="1" spc="600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します！</a:t>
            </a:r>
            <a:endParaRPr kumimoji="1" lang="ja-JP" altLang="en-US" sz="4000" b="1" spc="600" dirty="0">
              <a:solidFill>
                <a:srgbClr val="FF0000"/>
              </a:solidFill>
              <a:latin typeface="Arial Black" panose="020B0A0402010202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9F4E2A-D11C-8BD4-1BEA-CA1499509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0" y="8339598"/>
            <a:ext cx="1345504" cy="122517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2B020F-1E23-4EF4-0F93-6BA5CEC98BDB}"/>
              </a:ext>
            </a:extLst>
          </p:cNvPr>
          <p:cNvSpPr txBox="1"/>
          <p:nvPr/>
        </p:nvSpPr>
        <p:spPr>
          <a:xfrm>
            <a:off x="358241" y="10286251"/>
            <a:ext cx="32035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動画のアドレス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>
                <a:latin typeface="Bahnschrift SemiCondensed" panose="020B0502040204020203" pitchFamily="34" charset="0"/>
              </a:rPr>
              <a:t>https://www.youtube.com/watch?v=wQf558b67fA</a:t>
            </a:r>
            <a:r>
              <a:rPr kumimoji="1" lang="ja-JP" altLang="en-US" sz="1200" dirty="0">
                <a:latin typeface="Bahnschrift SemiCondensed" panose="020B0502040204020203" pitchFamily="34" charset="0"/>
              </a:rPr>
              <a:t> </a:t>
            </a:r>
            <a:endParaRPr kumimoji="1" lang="ja-JP" altLang="en-US" sz="105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3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-20782" y="-56599"/>
            <a:ext cx="7802273" cy="109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6273" y="9588061"/>
            <a:ext cx="7740585" cy="1284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図 21" descr="黄色_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21" y="6428419"/>
            <a:ext cx="2074364" cy="1058914"/>
          </a:xfrm>
          <a:prstGeom prst="rect">
            <a:avLst/>
          </a:prstGeom>
        </p:spPr>
      </p:pic>
      <p:pic>
        <p:nvPicPr>
          <p:cNvPr id="23" name="図 22" descr="黄色_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5497" y="6310721"/>
            <a:ext cx="2139361" cy="1058914"/>
          </a:xfrm>
          <a:prstGeom prst="rect">
            <a:avLst/>
          </a:prstGeom>
        </p:spPr>
      </p:pic>
      <p:pic>
        <p:nvPicPr>
          <p:cNvPr id="24" name="図 23" descr="黄色_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475" y="6280107"/>
            <a:ext cx="2265972" cy="120722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483065" y="535766"/>
            <a:ext cx="5867399" cy="7646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ja-JP" altLang="en-US" sz="36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34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体操をはじめたいけど</a:t>
            </a:r>
            <a:endParaRPr lang="en-US" altLang="ja-JP" sz="36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34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lang="ja-JP" altLang="en-US" sz="36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34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どうしたらいいの？</a:t>
            </a:r>
          </a:p>
        </p:txBody>
      </p:sp>
      <p:sp>
        <p:nvSpPr>
          <p:cNvPr id="5" name="正方形/長方形 4"/>
          <p:cNvSpPr/>
          <p:nvPr/>
        </p:nvSpPr>
        <p:spPr>
          <a:xfrm rot="-180000">
            <a:off x="748929" y="6674232"/>
            <a:ext cx="1434773" cy="498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spc="7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体操に使う</a:t>
            </a:r>
            <a:endParaRPr lang="en-US" altLang="ja-JP" sz="1600" spc="70" dirty="0">
              <a:solidFill>
                <a:srgbClr val="89523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600" spc="70" dirty="0">
                <a:solidFill>
                  <a:srgbClr val="895239"/>
                </a:solidFill>
                <a:latin typeface="Arial Black" panose="020B0A04020102020204" pitchFamily="34" charset="0"/>
                <a:ea typeface="HGP創英角ｺﾞｼｯｸUB" pitchFamily="50" charset="-128"/>
              </a:rPr>
              <a:t>DVD</a:t>
            </a:r>
            <a:r>
              <a:rPr lang="ja-JP" altLang="en-US" sz="1600" spc="7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の貸出</a:t>
            </a:r>
          </a:p>
        </p:txBody>
      </p:sp>
      <p:sp>
        <p:nvSpPr>
          <p:cNvPr id="6" name="正方形/長方形 5"/>
          <p:cNvSpPr/>
          <p:nvPr/>
        </p:nvSpPr>
        <p:spPr>
          <a:xfrm rot="-180000">
            <a:off x="5468476" y="6596412"/>
            <a:ext cx="1610204" cy="456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手作りの</a:t>
            </a:r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体操手帳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を１人１冊プレゼント</a:t>
            </a:r>
          </a:p>
        </p:txBody>
      </p:sp>
      <p:sp>
        <p:nvSpPr>
          <p:cNvPr id="7" name="正方形/長方形 6"/>
          <p:cNvSpPr/>
          <p:nvPr/>
        </p:nvSpPr>
        <p:spPr>
          <a:xfrm rot="-180000">
            <a:off x="3189229" y="6454649"/>
            <a:ext cx="143479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立ち上げ時に</a:t>
            </a:r>
            <a:endParaRPr lang="en-US" altLang="ja-JP" sz="1600" spc="50" dirty="0">
              <a:solidFill>
                <a:srgbClr val="89523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体操の専門家を</a:t>
            </a:r>
            <a:endParaRPr lang="en-US" altLang="ja-JP" sz="1600" spc="50" dirty="0">
              <a:solidFill>
                <a:srgbClr val="89523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派遣します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88828" y="9745512"/>
            <a:ext cx="419272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2000" spc="600" dirty="0">
                <a:solidFill>
                  <a:srgbClr val="61412D"/>
                </a:solidFill>
                <a:latin typeface="HGP創英角ｺﾞｼｯｸUB" pitchFamily="50" charset="-128"/>
                <a:ea typeface="HGP創英角ｺﾞｼｯｸUB" pitchFamily="50" charset="-128"/>
              </a:rPr>
              <a:t>泉佐野市社会福祉協議会</a:t>
            </a:r>
            <a:endParaRPr lang="en-US" altLang="ja-JP" sz="2000" spc="600" dirty="0">
              <a:solidFill>
                <a:srgbClr val="61412D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000" spc="150" dirty="0">
                <a:solidFill>
                  <a:srgbClr val="61412D"/>
                </a:solidFill>
                <a:latin typeface="HGP創英角ｺﾞｼｯｸUB" pitchFamily="50" charset="-128"/>
                <a:ea typeface="HGP創英角ｺﾞｼｯｸUB" pitchFamily="50" charset="-128"/>
              </a:rPr>
              <a:t>基幹包括支援センターいずみさの</a:t>
            </a:r>
            <a:endParaRPr lang="en-US" altLang="ja-JP" sz="2000" spc="150" dirty="0">
              <a:solidFill>
                <a:srgbClr val="61412D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ts val="1200"/>
              </a:lnSpc>
              <a:tabLst>
                <a:tab pos="738188" algn="l"/>
              </a:tabLst>
            </a:pPr>
            <a:endParaRPr lang="en-US" altLang="ja-JP" sz="1050" spc="-10" dirty="0">
              <a:solidFill>
                <a:srgbClr val="61412D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ts val="1200"/>
              </a:lnSpc>
              <a:tabLst>
                <a:tab pos="738188" algn="l"/>
              </a:tabLst>
            </a:pPr>
            <a:r>
              <a:rPr lang="ja-JP" altLang="en-US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住 所 ：</a:t>
            </a:r>
            <a:r>
              <a:rPr lang="zh-TW" altLang="en-US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〒</a:t>
            </a:r>
            <a:r>
              <a:rPr lang="en-US" altLang="ja-JP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598-0002</a:t>
            </a:r>
            <a:r>
              <a:rPr lang="ja-JP" altLang="en-US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　泉佐野市中庄</a:t>
            </a:r>
            <a:r>
              <a:rPr lang="en-US" altLang="ja-JP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1102</a:t>
            </a:r>
            <a:r>
              <a:rPr lang="ja-JP" altLang="en-US" sz="1400" spc="-10" dirty="0">
                <a:solidFill>
                  <a:srgbClr val="61412D"/>
                </a:solidFill>
                <a:latin typeface="HGPｺﾞｼｯｸE" pitchFamily="50" charset="-128"/>
                <a:ea typeface="HGPｺﾞｼｯｸE" pitchFamily="50" charset="-128"/>
              </a:rPr>
              <a:t>番地　</a:t>
            </a:r>
            <a:endParaRPr lang="en-US" altLang="ja-JP" sz="1400" spc="-10" dirty="0">
              <a:solidFill>
                <a:srgbClr val="61412D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01614" y="9860081"/>
            <a:ext cx="3246481" cy="759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600" b="1" spc="60" dirty="0">
                <a:solidFill>
                  <a:srgbClr val="61412D"/>
                </a:solidFill>
                <a:latin typeface="ＭＳ Ｐゴシック" pitchFamily="50" charset="-128"/>
                <a:ea typeface="ＭＳ Ｐゴシック" pitchFamily="50" charset="-128"/>
              </a:rPr>
              <a:t>まずはお気軽にお電話ください</a:t>
            </a:r>
            <a:endParaRPr lang="en-US" altLang="ja-JP" sz="1600" b="1" spc="60" dirty="0">
              <a:solidFill>
                <a:srgbClr val="61412D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lnSpc>
                <a:spcPts val="4000"/>
              </a:lnSpc>
            </a:pPr>
            <a:r>
              <a:rPr lang="en-US" altLang="ja-JP" sz="3600" spc="-200" dirty="0">
                <a:solidFill>
                  <a:srgbClr val="61412D"/>
                </a:solidFill>
                <a:latin typeface="HGP創英角ｺﾞｼｯｸUB" pitchFamily="50" charset="-128"/>
                <a:ea typeface="HGP創英角ｺﾞｼｯｸUB" pitchFamily="50" charset="-128"/>
              </a:rPr>
              <a:t>072-464-2977</a:t>
            </a:r>
          </a:p>
        </p:txBody>
      </p:sp>
      <p:pic>
        <p:nvPicPr>
          <p:cNvPr id="21" name="図 20" descr="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1" y="5633177"/>
            <a:ext cx="1100330" cy="697993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52E1C037-1390-4280-987B-655A1297050E}"/>
              </a:ext>
            </a:extLst>
          </p:cNvPr>
          <p:cNvSpPr/>
          <p:nvPr/>
        </p:nvSpPr>
        <p:spPr>
          <a:xfrm>
            <a:off x="1655145" y="429441"/>
            <a:ext cx="5759114" cy="1226096"/>
          </a:xfrm>
          <a:prstGeom prst="wedgeRoundRectCallout">
            <a:avLst>
              <a:gd name="adj1" fmla="val -55252"/>
              <a:gd name="adj2" fmla="val -38012"/>
              <a:gd name="adj3" fmla="val 16667"/>
            </a:avLst>
          </a:prstGeom>
          <a:noFill/>
          <a:ln w="28575">
            <a:solidFill>
              <a:srgbClr val="0070C0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03F3F511-01EC-4111-9AFB-83973BBBA9BC}"/>
              </a:ext>
            </a:extLst>
          </p:cNvPr>
          <p:cNvSpPr/>
          <p:nvPr/>
        </p:nvSpPr>
        <p:spPr>
          <a:xfrm>
            <a:off x="782181" y="2114995"/>
            <a:ext cx="5420499" cy="1618805"/>
          </a:xfrm>
          <a:prstGeom prst="wedgeRoundRectCallout">
            <a:avLst>
              <a:gd name="adj1" fmla="val 57262"/>
              <a:gd name="adj2" fmla="val -33019"/>
              <a:gd name="adj3" fmla="val 16667"/>
            </a:avLst>
          </a:prstGeom>
          <a:noFill/>
          <a:ln w="28575">
            <a:solidFill>
              <a:srgbClr val="0070C0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2CF5D6-893A-4E01-935F-A3BDB07FD95A}"/>
              </a:ext>
            </a:extLst>
          </p:cNvPr>
          <p:cNvSpPr txBox="1"/>
          <p:nvPr/>
        </p:nvSpPr>
        <p:spPr>
          <a:xfrm>
            <a:off x="1060736" y="2178579"/>
            <a:ext cx="500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Arial Black" panose="020B0A04020102020204" pitchFamily="34" charset="0"/>
              </a:rPr>
              <a:t>●体操する場所を自分たちで確保します</a:t>
            </a:r>
            <a:endParaRPr kumimoji="1" lang="en-US" altLang="ja-JP" sz="1600" dirty="0">
              <a:latin typeface="Arial Black" panose="020B0A04020102020204" pitchFamily="34" charset="0"/>
            </a:endParaRPr>
          </a:p>
          <a:p>
            <a:r>
              <a:rPr lang="ja-JP" altLang="en-US" sz="1600" dirty="0">
                <a:latin typeface="Arial Black" panose="020B0A04020102020204" pitchFamily="34" charset="0"/>
              </a:rPr>
              <a:t>●動画（</a:t>
            </a:r>
            <a:r>
              <a:rPr lang="en-US" altLang="ja-JP" sz="1600" dirty="0">
                <a:latin typeface="Arial Black" panose="020B0A04020102020204" pitchFamily="34" charset="0"/>
              </a:rPr>
              <a:t>DVD</a:t>
            </a:r>
            <a:r>
              <a:rPr lang="ja-JP" altLang="en-US" sz="1600" dirty="0">
                <a:latin typeface="Arial Black" panose="020B0A04020102020204" pitchFamily="34" charset="0"/>
              </a:rPr>
              <a:t>）を映す機器を準備します</a:t>
            </a:r>
            <a:endParaRPr lang="en-US" altLang="ja-JP" sz="1600" dirty="0">
              <a:latin typeface="Arial Black" panose="020B0A04020102020204" pitchFamily="34" charset="0"/>
            </a:endParaRPr>
          </a:p>
          <a:p>
            <a:r>
              <a:rPr kumimoji="1" lang="ja-JP" altLang="en-US" sz="1600" dirty="0">
                <a:latin typeface="Arial Black" panose="020B0A04020102020204" pitchFamily="34" charset="0"/>
              </a:rPr>
              <a:t>●１人掛けの背もたれつきのいす（人数分）を用意</a:t>
            </a:r>
            <a:endParaRPr kumimoji="1" lang="en-US" altLang="ja-JP" sz="1600" dirty="0">
              <a:latin typeface="Arial Black" panose="020B0A04020102020204" pitchFamily="34" charset="0"/>
            </a:endParaRPr>
          </a:p>
          <a:p>
            <a:r>
              <a:rPr lang="ja-JP" altLang="en-US" sz="1600" dirty="0">
                <a:latin typeface="Arial Black" panose="020B0A04020102020204" pitchFamily="34" charset="0"/>
              </a:rPr>
              <a:t>●週１回以上かつ６カ月以上継続して体操ができる</a:t>
            </a:r>
            <a:endParaRPr lang="en-US" altLang="ja-JP" sz="1600" dirty="0">
              <a:latin typeface="Arial Black" panose="020B0A04020102020204" pitchFamily="34" charset="0"/>
            </a:endParaRPr>
          </a:p>
          <a:p>
            <a:r>
              <a:rPr kumimoji="1" lang="ja-JP" altLang="en-US" sz="1600" dirty="0">
                <a:latin typeface="Arial Black" panose="020B0A04020102020204" pitchFamily="34" charset="0"/>
              </a:rPr>
              <a:t>●毎回おおむね５人以上（うち６５歳の方が半数以上）</a:t>
            </a:r>
            <a:endParaRPr kumimoji="1" lang="en-US" altLang="ja-JP" sz="1600" dirty="0">
              <a:latin typeface="Arial Black" panose="020B0A04020102020204" pitchFamily="34" charset="0"/>
            </a:endParaRPr>
          </a:p>
          <a:p>
            <a:r>
              <a:rPr lang="ja-JP" altLang="en-US" sz="1600" dirty="0">
                <a:latin typeface="Arial Black" panose="020B0A04020102020204" pitchFamily="34" charset="0"/>
              </a:rPr>
              <a:t>　 </a:t>
            </a:r>
            <a:r>
              <a:rPr kumimoji="1" lang="ja-JP" altLang="en-US" sz="1600" dirty="0">
                <a:latin typeface="Arial Black" panose="020B0A04020102020204" pitchFamily="34" charset="0"/>
              </a:rPr>
              <a:t>参加できる（</a:t>
            </a:r>
            <a:r>
              <a:rPr kumimoji="1" lang="ja-JP" altLang="en-US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先着</a:t>
            </a:r>
            <a:r>
              <a:rPr kumimoji="1" lang="en-US" altLang="ja-JP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kumimoji="1" lang="ja-JP" altLang="en-US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グループまで募集中！</a:t>
            </a:r>
            <a:r>
              <a:rPr kumimoji="1" lang="ja-JP" altLang="en-US" sz="1600" dirty="0">
                <a:latin typeface="Arial Black" panose="020B0A04020102020204" pitchFamily="34" charset="0"/>
              </a:rPr>
              <a:t>）</a:t>
            </a:r>
          </a:p>
        </p:txBody>
      </p:sp>
      <p:sp>
        <p:nvSpPr>
          <p:cNvPr id="25" name="矢印: ストライプ 24">
            <a:extLst>
              <a:ext uri="{FF2B5EF4-FFF2-40B4-BE49-F238E27FC236}">
                <a16:creationId xmlns:a16="http://schemas.microsoft.com/office/drawing/2014/main" id="{C7E2EFFA-B719-4F23-9C56-1783CD2E3959}"/>
              </a:ext>
            </a:extLst>
          </p:cNvPr>
          <p:cNvSpPr/>
          <p:nvPr/>
        </p:nvSpPr>
        <p:spPr>
          <a:xfrm rot="5400000">
            <a:off x="3568776" y="2897489"/>
            <a:ext cx="524826" cy="2413115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31" name="図 30" descr="黄色_丸.png">
            <a:extLst>
              <a:ext uri="{FF2B5EF4-FFF2-40B4-BE49-F238E27FC236}">
                <a16:creationId xmlns:a16="http://schemas.microsoft.com/office/drawing/2014/main" id="{037F3E8F-B98E-4FB8-ABB9-7B7BCDB72D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39" y="7603664"/>
            <a:ext cx="3127521" cy="1438174"/>
          </a:xfrm>
          <a:prstGeom prst="rect">
            <a:avLst/>
          </a:prstGeom>
        </p:spPr>
      </p:pic>
      <p:pic>
        <p:nvPicPr>
          <p:cNvPr id="32" name="図 31" descr="黄色_丸.png">
            <a:extLst>
              <a:ext uri="{FF2B5EF4-FFF2-40B4-BE49-F238E27FC236}">
                <a16:creationId xmlns:a16="http://schemas.microsoft.com/office/drawing/2014/main" id="{87D03746-4882-482D-80EF-6B2C8C0E30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020" y="7629203"/>
            <a:ext cx="3269841" cy="1391095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4BFDF60-5EA8-4E7D-8E5C-8A0438E2E490}"/>
              </a:ext>
            </a:extLst>
          </p:cNvPr>
          <p:cNvSpPr/>
          <p:nvPr/>
        </p:nvSpPr>
        <p:spPr>
          <a:xfrm rot="-180000">
            <a:off x="1060137" y="7912123"/>
            <a:ext cx="243483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１年以上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続けたグループには希望があれば</a:t>
            </a:r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年１回</a:t>
            </a:r>
            <a:endParaRPr lang="en-US" altLang="ja-JP" sz="1600" spc="50" dirty="0">
              <a:solidFill>
                <a:srgbClr val="89523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体操の専門家を派遣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します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5E7E26A-FADC-4AA2-9160-FC6B152C6D6A}"/>
              </a:ext>
            </a:extLst>
          </p:cNvPr>
          <p:cNvSpPr/>
          <p:nvPr/>
        </p:nvSpPr>
        <p:spPr>
          <a:xfrm rot="-180000">
            <a:off x="4482637" y="7943735"/>
            <a:ext cx="243686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回、ためになる</a:t>
            </a:r>
            <a:endParaRPr lang="en-US" altLang="ja-JP" sz="1400" spc="50" dirty="0">
              <a:solidFill>
                <a:srgbClr val="89523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健康話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6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介護保険の利用の方法</a:t>
            </a:r>
            <a:r>
              <a:rPr lang="ja-JP" altLang="en-US" sz="1400" spc="50" dirty="0">
                <a:solidFill>
                  <a:srgbClr val="895239"/>
                </a:solidFill>
                <a:latin typeface="HGP創英角ｺﾞｼｯｸUB" pitchFamily="50" charset="-128"/>
                <a:ea typeface="HGP創英角ｺﾞｼｯｸUB" pitchFamily="50" charset="-128"/>
              </a:rPr>
              <a:t>等お話にお伺いします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1836628" y="5772623"/>
            <a:ext cx="5646895" cy="361950"/>
          </a:xfrm>
          <a:prstGeom prst="wedgeRoundRectCallout">
            <a:avLst>
              <a:gd name="adj1" fmla="val -56557"/>
              <a:gd name="adj2" fmla="val 4606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 Unicode MS" panose="020B0604020202020204" pitchFamily="50" charset="-128"/>
              </a:rPr>
              <a:t>これから継続して体操をはじめる方に</a:t>
            </a:r>
            <a:r>
              <a:rPr lang="ja-JP" altLang="en-US" sz="20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 Unicode MS" panose="020B0604020202020204" pitchFamily="50" charset="-128"/>
              </a:rPr>
              <a:t>５つの応援</a:t>
            </a: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 Unicode MS" panose="020B0604020202020204" pitchFamily="50" charset="-128"/>
              </a:rPr>
              <a:t>します！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292403" y="4484544"/>
            <a:ext cx="5077572" cy="95690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下記の基幹包括支援センターいずみさのへ</a:t>
            </a:r>
          </a:p>
          <a:p>
            <a:pPr algn="ctr"/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相談・申し込みください。</a:t>
            </a:r>
            <a:r>
              <a:rPr lang="en-US" altLang="ja-JP" sz="1800" dirty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DVD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の貸出や体操の</a:t>
            </a:r>
            <a:endParaRPr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指導など立ち上げの相談等打合せを行います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B00F54-B44C-8FF6-7577-395A4EAB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" y="-24477"/>
            <a:ext cx="1466354" cy="23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9256659-A5B4-3C1F-B6F2-13012248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90" y="1906786"/>
            <a:ext cx="1579968" cy="24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9466EF-A579-83BC-25BF-1FDD672846C7}"/>
              </a:ext>
            </a:extLst>
          </p:cNvPr>
          <p:cNvSpPr txBox="1"/>
          <p:nvPr/>
        </p:nvSpPr>
        <p:spPr>
          <a:xfrm>
            <a:off x="1491066" y="9073347"/>
            <a:ext cx="478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※DVD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BIZ UDPゴシック" panose="020B0400000000000000" pitchFamily="50" charset="-128"/>
              </a:rPr>
              <a:t>をリニューアルしました！</a:t>
            </a:r>
          </a:p>
        </p:txBody>
      </p:sp>
    </p:spTree>
    <p:extLst>
      <p:ext uri="{BB962C8B-B14F-4D97-AF65-F5344CB8AC3E}">
        <p14:creationId xmlns:p14="http://schemas.microsoft.com/office/powerpoint/2010/main" val="1759818698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BIZ UDPゴシック</vt:lpstr>
      <vt:lpstr>HGPｺﾞｼｯｸE</vt:lpstr>
      <vt:lpstr>HGP創英角ｺﾞｼｯｸUB</vt:lpstr>
      <vt:lpstr>HGP創英角ﾎﾟｯﾌﾟ体</vt:lpstr>
      <vt:lpstr>HGSｺﾞｼｯｸE</vt:lpstr>
      <vt:lpstr>HGS創英角ﾎﾟｯﾌﾟ体</vt:lpstr>
      <vt:lpstr>ＭＳ Ｐゴシック</vt:lpstr>
      <vt:lpstr>UD デジタル 教科書体 NP-B</vt:lpstr>
      <vt:lpstr>Arial</vt:lpstr>
      <vt:lpstr>Arial Black</vt:lpstr>
      <vt:lpstr>Bahnschrift SemiCondensed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2016-07-29T13:42:19Z</dcterms:created>
  <dcterms:modified xsi:type="dcterms:W3CDTF">2024-04-10T06:45:28Z</dcterms:modified>
</cp:coreProperties>
</file>